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832" r:id="rId5"/>
  </p:sldMasterIdLst>
  <p:notesMasterIdLst>
    <p:notesMasterId r:id="rId20"/>
  </p:notesMasterIdLst>
  <p:handoutMasterIdLst>
    <p:handoutMasterId r:id="rId21"/>
  </p:handoutMasterIdLst>
  <p:sldIdLst>
    <p:sldId id="256" r:id="rId6"/>
    <p:sldId id="274" r:id="rId7"/>
    <p:sldId id="285" r:id="rId8"/>
    <p:sldId id="356" r:id="rId9"/>
    <p:sldId id="345" r:id="rId10"/>
    <p:sldId id="362" r:id="rId11"/>
    <p:sldId id="363" r:id="rId12"/>
    <p:sldId id="360" r:id="rId13"/>
    <p:sldId id="300" r:id="rId14"/>
    <p:sldId id="283" r:id="rId15"/>
    <p:sldId id="364" r:id="rId16"/>
    <p:sldId id="365" r:id="rId17"/>
    <p:sldId id="294" r:id="rId18"/>
    <p:sldId id="279" r:id="rId19"/>
  </p:sldIdLst>
  <p:sldSz cx="9144000" cy="6858000" type="screen4x3"/>
  <p:notesSz cx="6797675" cy="987266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5B8091"/>
    <a:srgbClr val="FF9900"/>
    <a:srgbClr val="2EA665"/>
    <a:srgbClr val="008F16"/>
    <a:srgbClr val="FFE200"/>
    <a:srgbClr val="AFD141"/>
    <a:srgbClr val="FFCE00"/>
    <a:srgbClr val="F8F8F8"/>
    <a:srgbClr val="4470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135"/>
    <p:restoredTop sz="84395" autoAdjust="0"/>
  </p:normalViewPr>
  <p:slideViewPr>
    <p:cSldViewPr>
      <p:cViewPr varScale="1">
        <p:scale>
          <a:sx n="70" d="100"/>
          <a:sy n="70" d="100"/>
        </p:scale>
        <p:origin x="1229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stoni Luana" userId="053df7fc-4b59-4f53-b356-e6fca09ba41e" providerId="ADAL" clId="{4A1AD5D0-7810-4CCA-9C4D-C6E01EBA3253}"/>
    <pc:docChg chg="delSld modSld">
      <pc:chgData name="Bastoni Luana" userId="053df7fc-4b59-4f53-b356-e6fca09ba41e" providerId="ADAL" clId="{4A1AD5D0-7810-4CCA-9C4D-C6E01EBA3253}" dt="2025-04-24T13:37:42.773" v="24" actId="2696"/>
      <pc:docMkLst>
        <pc:docMk/>
      </pc:docMkLst>
      <pc:sldChg chg="modSp mod">
        <pc:chgData name="Bastoni Luana" userId="053df7fc-4b59-4f53-b356-e6fca09ba41e" providerId="ADAL" clId="{4A1AD5D0-7810-4CCA-9C4D-C6E01EBA3253}" dt="2025-04-24T13:35:27.222" v="22" actId="255"/>
        <pc:sldMkLst>
          <pc:docMk/>
          <pc:sldMk cId="0" sldId="256"/>
        </pc:sldMkLst>
        <pc:spChg chg="mod">
          <ac:chgData name="Bastoni Luana" userId="053df7fc-4b59-4f53-b356-e6fca09ba41e" providerId="ADAL" clId="{4A1AD5D0-7810-4CCA-9C4D-C6E01EBA3253}" dt="2025-04-24T13:35:27.222" v="22" actId="255"/>
          <ac:spMkLst>
            <pc:docMk/>
            <pc:sldMk cId="0" sldId="256"/>
            <ac:spMk id="2" creationId="{00000000-0000-0000-0000-000000000000}"/>
          </ac:spMkLst>
        </pc:spChg>
      </pc:sldChg>
      <pc:sldChg chg="del">
        <pc:chgData name="Bastoni Luana" userId="053df7fc-4b59-4f53-b356-e6fca09ba41e" providerId="ADAL" clId="{4A1AD5D0-7810-4CCA-9C4D-C6E01EBA3253}" dt="2025-04-24T13:37:42.773" v="24" actId="2696"/>
        <pc:sldMkLst>
          <pc:docMk/>
          <pc:sldMk cId="874413576" sldId="306"/>
        </pc:sldMkLst>
      </pc:sldChg>
      <pc:sldChg chg="del">
        <pc:chgData name="Bastoni Luana" userId="053df7fc-4b59-4f53-b356-e6fca09ba41e" providerId="ADAL" clId="{4A1AD5D0-7810-4CCA-9C4D-C6E01EBA3253}" dt="2025-04-24T13:36:26.320" v="23" actId="2696"/>
        <pc:sldMkLst>
          <pc:docMk/>
          <pc:sldMk cId="1849715570" sldId="30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363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CD9996E-2829-48FB-9ECB-80F90C936308}" type="datetimeFigureOut">
              <a:rPr lang="fr-FR" altLang="fr-FR"/>
              <a:pPr>
                <a:defRPr/>
              </a:pPr>
              <a:t>24/04/2025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377317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4" y="9377317"/>
            <a:ext cx="2945659" cy="49363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9CAB391-EC00-4C8B-9D7F-92A29684C8A8}" type="slidenum">
              <a:rPr lang="fr-FR" altLang="fr-FR"/>
              <a:pPr>
                <a:defRPr/>
              </a:pPr>
              <a:t>‹N›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589986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363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4" y="0"/>
            <a:ext cx="2945659" cy="49363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89516"/>
            <a:ext cx="5438140" cy="444269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/>
              <a:t>Cliquez pour modifier les styles du texte du masque</a:t>
            </a:r>
          </a:p>
          <a:p>
            <a:pPr lvl="1"/>
            <a:r>
              <a:rPr lang="fr-FR" altLang="fr-FR" noProof="0"/>
              <a:t>Deuxième niveau</a:t>
            </a:r>
          </a:p>
          <a:p>
            <a:pPr lvl="2"/>
            <a:r>
              <a:rPr lang="fr-FR" altLang="fr-FR" noProof="0"/>
              <a:t>Troisième niveau</a:t>
            </a:r>
          </a:p>
          <a:p>
            <a:pPr lvl="3"/>
            <a:r>
              <a:rPr lang="fr-FR" altLang="fr-FR" noProof="0"/>
              <a:t>Quatrième niveau</a:t>
            </a:r>
          </a:p>
          <a:p>
            <a:pPr lvl="4"/>
            <a:r>
              <a:rPr lang="fr-FR" altLang="fr-FR" noProof="0"/>
              <a:t>Cinquième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7317"/>
            <a:ext cx="2945659" cy="49363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4" y="9377317"/>
            <a:ext cx="2945659" cy="49363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42C9EA3-4F78-43C0-90CD-2B999B5B87C1}" type="slidenum">
              <a:rPr lang="fr-FR" altLang="fr-FR"/>
              <a:pPr>
                <a:defRPr/>
              </a:pPr>
              <a:t>‹N›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762321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608B41E-5316-45B2-8AF5-6044F5F7838D}" type="slidenum">
              <a:rPr lang="fr-FR" altLang="fr-FR" smtClean="0"/>
              <a:pPr>
                <a:spcBef>
                  <a:spcPct val="0"/>
                </a:spcBef>
              </a:pPr>
              <a:t>1</a:t>
            </a:fld>
            <a:endParaRPr lang="fr-FR" altLang="fr-FR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fr-FR" dirty="0"/>
          </a:p>
        </p:txBody>
      </p:sp>
    </p:spTree>
    <p:extLst>
      <p:ext uri="{BB962C8B-B14F-4D97-AF65-F5344CB8AC3E}">
        <p14:creationId xmlns:p14="http://schemas.microsoft.com/office/powerpoint/2010/main" val="11845126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65FC16-913A-4BFE-97DF-ACFC68DF711A}" type="slidenum">
              <a:rPr lang="fr-FR" altLang="fr-FR" smtClean="0"/>
              <a:pPr>
                <a:spcBef>
                  <a:spcPct val="0"/>
                </a:spcBef>
              </a:pPr>
              <a:t>11</a:t>
            </a:fld>
            <a:endParaRPr lang="fr-FR" altLang="fr-FR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fr-FR"/>
          </a:p>
        </p:txBody>
      </p:sp>
    </p:spTree>
    <p:extLst>
      <p:ext uri="{BB962C8B-B14F-4D97-AF65-F5344CB8AC3E}">
        <p14:creationId xmlns:p14="http://schemas.microsoft.com/office/powerpoint/2010/main" val="34802330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65FC16-913A-4BFE-97DF-ACFC68DF711A}" type="slidenum">
              <a:rPr lang="fr-FR" altLang="fr-FR" smtClean="0"/>
              <a:pPr>
                <a:spcBef>
                  <a:spcPct val="0"/>
                </a:spcBef>
              </a:pPr>
              <a:t>12</a:t>
            </a:fld>
            <a:endParaRPr lang="fr-FR" altLang="fr-FR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fr-FR" dirty="0"/>
          </a:p>
        </p:txBody>
      </p:sp>
    </p:spTree>
    <p:extLst>
      <p:ext uri="{BB962C8B-B14F-4D97-AF65-F5344CB8AC3E}">
        <p14:creationId xmlns:p14="http://schemas.microsoft.com/office/powerpoint/2010/main" val="16152014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65FC16-913A-4BFE-97DF-ACFC68DF711A}" type="slidenum">
              <a:rPr lang="fr-FR" altLang="fr-FR" smtClean="0"/>
              <a:pPr>
                <a:spcBef>
                  <a:spcPct val="0"/>
                </a:spcBef>
              </a:pPr>
              <a:t>13</a:t>
            </a:fld>
            <a:endParaRPr lang="fr-FR" altLang="fr-FR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fr-FR"/>
          </a:p>
        </p:txBody>
      </p:sp>
    </p:spTree>
    <p:extLst>
      <p:ext uri="{BB962C8B-B14F-4D97-AF65-F5344CB8AC3E}">
        <p14:creationId xmlns:p14="http://schemas.microsoft.com/office/powerpoint/2010/main" val="1701706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0E32F0A-EEEA-439E-A2B1-D8DECB0C4D61}" type="slidenum">
              <a:rPr lang="fr-FR" altLang="fr-FR" smtClean="0"/>
              <a:pPr>
                <a:spcBef>
                  <a:spcPct val="0"/>
                </a:spcBef>
              </a:pPr>
              <a:t>14</a:t>
            </a:fld>
            <a:endParaRPr lang="fr-FR" altLang="fr-FR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fr-FR" dirty="0"/>
          </a:p>
        </p:txBody>
      </p:sp>
    </p:spTree>
    <p:extLst>
      <p:ext uri="{BB962C8B-B14F-4D97-AF65-F5344CB8AC3E}">
        <p14:creationId xmlns:p14="http://schemas.microsoft.com/office/powerpoint/2010/main" val="1959348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Gibraltar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C9EA3-4F78-43C0-90CD-2B999B5B87C1}" type="slidenum">
              <a:rPr lang="fr-FR" altLang="fr-FR" smtClean="0"/>
              <a:pPr>
                <a:defRPr/>
              </a:pPr>
              <a:t>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36584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>
              <a:ea typeface="ＭＳ Ｐゴシック" panose="020B0600070205080204" pitchFamily="34" charset="-128"/>
            </a:endParaRPr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03275" indent="-307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2366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7319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2272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6844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1416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988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560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B6379FA-ED1B-49D3-8F71-C823B90F21E4}" type="slidenum">
              <a:rPr lang="fr-FR" altLang="fr-FR" sz="1300" smtClean="0"/>
              <a:pPr>
                <a:spcBef>
                  <a:spcPct val="0"/>
                </a:spcBef>
              </a:pPr>
              <a:t>3</a:t>
            </a:fld>
            <a:endParaRPr lang="fr-FR" altLang="fr-FR" sz="1300"/>
          </a:p>
        </p:txBody>
      </p:sp>
    </p:spTree>
    <p:extLst>
      <p:ext uri="{BB962C8B-B14F-4D97-AF65-F5344CB8AC3E}">
        <p14:creationId xmlns:p14="http://schemas.microsoft.com/office/powerpoint/2010/main" val="588387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C9EA3-4F78-43C0-90CD-2B999B5B87C1}" type="slidenum">
              <a:rPr lang="fr-FR" altLang="fr-FR" smtClean="0"/>
              <a:pPr>
                <a:defRPr/>
              </a:pPr>
              <a:t>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09102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C9EA3-4F78-43C0-90CD-2B999B5B87C1}" type="slidenum">
              <a:rPr lang="fr-FR" altLang="fr-FR" smtClean="0"/>
              <a:pPr>
                <a:defRPr/>
              </a:pPr>
              <a:t>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61027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C9EA3-4F78-43C0-90CD-2B999B5B87C1}" type="slidenum">
              <a:rPr lang="fr-FR" altLang="fr-FR" smtClean="0"/>
              <a:pPr>
                <a:defRPr/>
              </a:pPr>
              <a:t>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39497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C9EA3-4F78-43C0-90CD-2B999B5B87C1}" type="slidenum">
              <a:rPr lang="fr-FR" altLang="fr-FR" smtClean="0"/>
              <a:pPr>
                <a:defRPr/>
              </a:pPr>
              <a:t>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88283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C9EA3-4F78-43C0-90CD-2B999B5B87C1}" type="slidenum">
              <a:rPr lang="fr-FR" altLang="fr-FR" smtClean="0"/>
              <a:pPr>
                <a:defRPr/>
              </a:pPr>
              <a:t>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87761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C9EA3-4F78-43C0-90CD-2B999B5B87C1}" type="slidenum">
              <a:rPr lang="fr-FR" altLang="fr-FR" smtClean="0"/>
              <a:pPr>
                <a:defRPr/>
              </a:pPr>
              <a:t>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72206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solidFill>
                  <a:srgbClr val="003399"/>
                </a:solidFill>
                <a:latin typeface="Montserrat Hairline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rgbClr val="003399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dirty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87334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3399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2302E-BFCB-488D-9731-09A7B27D5ACA}" type="slidenum">
              <a:rPr lang="fr-FR" altLang="fr-FR"/>
              <a:pPr>
                <a:defRPr/>
              </a:pPr>
              <a:t>‹N›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76277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aseline="0">
                <a:solidFill>
                  <a:srgbClr val="003399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D568B-BE23-484B-83C5-6DF82D75B40E}" type="slidenum">
              <a:rPr lang="fr-FR" altLang="fr-FR"/>
              <a:pPr>
                <a:defRPr/>
              </a:pPr>
              <a:t>‹N›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68413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solidFill>
                  <a:srgbClr val="0033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D2910-0DA3-4F78-8A0A-3F708262B137}" type="slidenum">
              <a:rPr lang="fr-FR" altLang="fr-FR"/>
              <a:pPr>
                <a:defRPr/>
              </a:pPr>
              <a:t>‹N›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80339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solidFill>
                  <a:srgbClr val="0033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0D874-1D12-4266-AC61-25165E28243F}" type="slidenum">
              <a:rPr lang="fr-FR" altLang="fr-FR"/>
              <a:pPr>
                <a:defRPr/>
              </a:pPr>
              <a:t>‹N›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77409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BC2E5-3152-45B5-AE4E-CB4ACF05EC40}" type="slidenum">
              <a:rPr lang="fr-FR" altLang="fr-FR"/>
              <a:pPr>
                <a:defRPr/>
              </a:pPr>
              <a:t>‹N›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5285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7C9DF-D696-4B6E-A0AD-4DD47AE6FD83}" type="slidenum">
              <a:rPr lang="fr-FR" altLang="fr-FR"/>
              <a:pPr>
                <a:defRPr/>
              </a:pPr>
              <a:t>‹N›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43665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solidFill>
                  <a:srgbClr val="003399"/>
                </a:solidFill>
                <a:latin typeface="Montserrat Hairline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rgbClr val="003399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dirty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2730584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400" baseline="0">
                <a:solidFill>
                  <a:srgbClr val="003399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17032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686463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110332"/>
          </a:xfrm>
        </p:spPr>
        <p:txBody>
          <a:bodyPr anchor="t"/>
          <a:lstStyle>
            <a:lvl1pPr algn="l">
              <a:defRPr sz="3000" b="1" cap="all" baseline="0">
                <a:solidFill>
                  <a:srgbClr val="003399"/>
                </a:solidFill>
                <a:latin typeface="Verdana" panose="020B060403050404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80902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>
                <a:solidFill>
                  <a:srgbClr val="003399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9890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9890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235535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400" baseline="0">
                <a:solidFill>
                  <a:srgbClr val="003399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17032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300186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3399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29645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4599" y="2288293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56029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3399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2176030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50555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 baseline="0">
                <a:solidFill>
                  <a:srgbClr val="003399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316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2607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378129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 baseline="0">
                <a:solidFill>
                  <a:srgbClr val="003399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2928789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3399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2302E-BFCB-488D-9731-09A7B27D5ACA}" type="slidenum">
              <a:rPr lang="fr-FR" altLang="fr-FR"/>
              <a:pPr>
                <a:defRPr/>
              </a:pPr>
              <a:t>‹N›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247669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aseline="0">
                <a:solidFill>
                  <a:srgbClr val="003399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D568B-BE23-484B-83C5-6DF82D75B40E}" type="slidenum">
              <a:rPr lang="fr-FR" altLang="fr-FR"/>
              <a:pPr>
                <a:defRPr/>
              </a:pPr>
              <a:t>‹N›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633655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solidFill>
                  <a:srgbClr val="0033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D2910-0DA3-4F78-8A0A-3F708262B137}" type="slidenum">
              <a:rPr lang="fr-FR" altLang="fr-FR"/>
              <a:pPr>
                <a:defRPr/>
              </a:pPr>
              <a:t>‹N›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915191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solidFill>
                  <a:srgbClr val="0033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0D874-1D12-4266-AC61-25165E28243F}" type="slidenum">
              <a:rPr lang="fr-FR" altLang="fr-FR"/>
              <a:pPr>
                <a:defRPr/>
              </a:pPr>
              <a:t>‹N›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445764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BC2E5-3152-45B5-AE4E-CB4ACF05EC40}" type="slidenum">
              <a:rPr lang="fr-FR" altLang="fr-FR"/>
              <a:pPr>
                <a:defRPr/>
              </a:pPr>
              <a:t>‹N›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78839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110332"/>
          </a:xfrm>
        </p:spPr>
        <p:txBody>
          <a:bodyPr anchor="t"/>
          <a:lstStyle>
            <a:lvl1pPr algn="l">
              <a:defRPr sz="3000" b="1" cap="all" baseline="0">
                <a:solidFill>
                  <a:srgbClr val="003399"/>
                </a:solidFill>
                <a:latin typeface="Verdana" panose="020B060403050404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361347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7C9DF-D696-4B6E-A0AD-4DD47AE6FD83}" type="slidenum">
              <a:rPr lang="fr-FR" altLang="fr-FR"/>
              <a:pPr>
                <a:defRPr/>
              </a:pPr>
              <a:t>‹N›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84489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>
                <a:solidFill>
                  <a:srgbClr val="003399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9890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9890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74655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3399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29645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4599" y="2288293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054894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3399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977123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8670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 baseline="0">
                <a:solidFill>
                  <a:srgbClr val="003399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316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2607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17048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 baseline="0">
                <a:solidFill>
                  <a:srgbClr val="003399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599293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535141"/>
            <a:ext cx="718876" cy="26081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408" y="6547497"/>
            <a:ext cx="1331640" cy="236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Verdana" panose="020B0604030504040204" pitchFamily="34" charset="0"/>
          <a:ea typeface="MS PGothic" panose="020B0600070205080204" pitchFamily="34" charset="-128"/>
          <a:cs typeface="Montserrat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Verdana" panose="020B0604030504040204" pitchFamily="34" charset="0"/>
          <a:ea typeface="MS PGothic" panose="020B0600070205080204" pitchFamily="34" charset="-128"/>
          <a:cs typeface="Montserra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Verdana" panose="020B0604030504040204" pitchFamily="34" charset="0"/>
          <a:ea typeface="MS PGothic" panose="020B0600070205080204" pitchFamily="34" charset="-128"/>
          <a:cs typeface="Montserra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Verdana" panose="020B0604030504040204" pitchFamily="34" charset="0"/>
          <a:ea typeface="MS PGothic" panose="020B0600070205080204" pitchFamily="34" charset="-128"/>
          <a:cs typeface="Montserra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Verdana" panose="020B0604030504040204" pitchFamily="34" charset="0"/>
          <a:ea typeface="MS PGothic" panose="020B0600070205080204" pitchFamily="34" charset="-128"/>
          <a:cs typeface="Montserrat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504028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Verdana" panose="020B0604030504040204" pitchFamily="34" charset="0"/>
          <a:ea typeface="MS PGothic" panose="020B0600070205080204" pitchFamily="34" charset="-128"/>
          <a:cs typeface="Montserrat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Verdana" panose="020B0604030504040204" pitchFamily="34" charset="0"/>
          <a:ea typeface="MS PGothic" panose="020B0600070205080204" pitchFamily="34" charset="-128"/>
          <a:cs typeface="Montserra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Verdana" panose="020B0604030504040204" pitchFamily="34" charset="0"/>
          <a:ea typeface="MS PGothic" panose="020B0600070205080204" pitchFamily="34" charset="-128"/>
          <a:cs typeface="Montserra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Verdana" panose="020B0604030504040204" pitchFamily="34" charset="0"/>
          <a:ea typeface="MS PGothic" panose="020B0600070205080204" pitchFamily="34" charset="-128"/>
          <a:cs typeface="Montserra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Verdana" panose="020B0604030504040204" pitchFamily="34" charset="0"/>
          <a:ea typeface="MS PGothic" panose="020B0600070205080204" pitchFamily="34" charset="-128"/>
          <a:cs typeface="Montserrat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4365104"/>
            <a:ext cx="90010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bg1"/>
                </a:solidFill>
                <a:latin typeface="Montserrat" pitchFamily="2" charset="77"/>
                <a:cs typeface="ＭＳ Ｐゴシック" charset="0"/>
              </a:rPr>
              <a:t>Emilia-Romagna </a:t>
            </a:r>
            <a:r>
              <a:rPr lang="it-IT" sz="3200" b="1" dirty="0" err="1">
                <a:solidFill>
                  <a:schemeClr val="bg1"/>
                </a:solidFill>
                <a:latin typeface="Montserrat" pitchFamily="2" charset="77"/>
                <a:cs typeface="ＭＳ Ｐゴシック" charset="0"/>
              </a:rPr>
              <a:t>Region</a:t>
            </a:r>
            <a:r>
              <a:rPr lang="it-IT" sz="3200" b="1" dirty="0">
                <a:solidFill>
                  <a:schemeClr val="bg1"/>
                </a:solidFill>
                <a:latin typeface="Montserrat" pitchFamily="2" charset="77"/>
                <a:cs typeface="ＭＳ Ｐゴシック" charset="0"/>
              </a:rPr>
              <a:t> </a:t>
            </a:r>
          </a:p>
          <a:p>
            <a:pPr marL="0" indent="0" algn="ctr">
              <a:buNone/>
            </a:pPr>
            <a:endParaRPr lang="it-IT" sz="2400" b="1" dirty="0">
              <a:solidFill>
                <a:schemeClr val="bg1"/>
              </a:solidFill>
              <a:latin typeface="Montserrat" pitchFamily="2" charset="77"/>
              <a:cs typeface="ＭＳ Ｐゴシック" charset="0"/>
            </a:endParaRPr>
          </a:p>
          <a:p>
            <a:pPr algn="ctr"/>
            <a:r>
              <a:rPr lang="it-IT" sz="3000" b="1" dirty="0">
                <a:solidFill>
                  <a:schemeClr val="bg1"/>
                </a:solidFill>
                <a:latin typeface="Montserrat" pitchFamily="2" charset="77"/>
                <a:cs typeface="ＭＳ Ｐゴシック" charset="0"/>
              </a:rPr>
              <a:t>The National </a:t>
            </a:r>
            <a:r>
              <a:rPr lang="it-IT" sz="3000" b="1" dirty="0" err="1">
                <a:solidFill>
                  <a:schemeClr val="bg1"/>
                </a:solidFill>
                <a:latin typeface="Montserrat" pitchFamily="2" charset="77"/>
                <a:cs typeface="ＭＳ Ｐゴシック" charset="0"/>
              </a:rPr>
              <a:t>Contact</a:t>
            </a:r>
            <a:r>
              <a:rPr lang="it-IT" sz="3000" b="1" dirty="0">
                <a:solidFill>
                  <a:schemeClr val="bg1"/>
                </a:solidFill>
                <a:latin typeface="Montserrat" pitchFamily="2" charset="77"/>
                <a:cs typeface="ＭＳ Ｐゴシック" charset="0"/>
              </a:rPr>
              <a:t> Point of ITALY </a:t>
            </a:r>
          </a:p>
          <a:p>
            <a:pPr algn="ctr"/>
            <a:endParaRPr lang="it-IT" sz="800" b="1" i="1" dirty="0">
              <a:solidFill>
                <a:schemeClr val="bg1"/>
              </a:solidFill>
              <a:latin typeface="Montserrat" pitchFamily="2" charset="77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2606" y="1635580"/>
            <a:ext cx="8841394" cy="1080120"/>
          </a:xfrm>
        </p:spPr>
        <p:txBody>
          <a:bodyPr anchor="t"/>
          <a:lstStyle/>
          <a:p>
            <a:r>
              <a:rPr lang="en-GB" sz="2400" dirty="0"/>
              <a:t>Actions for involving the beneficiaries to the national capitalization process 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323528" y="2715700"/>
            <a:ext cx="8496944" cy="2637603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fr-FR" sz="2400" b="1" dirty="0">
                <a:solidFill>
                  <a:schemeClr val="tx1">
                    <a:lumMod val="50000"/>
                  </a:schemeClr>
                </a:solidFill>
              </a:rPr>
              <a:t>THE COMMUNICATION PLAN</a:t>
            </a:r>
            <a:endParaRPr lang="en-US" sz="2400" b="1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spcBef>
                <a:spcPts val="300"/>
              </a:spcBef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</a:rPr>
              <a:t>Activity 4</a:t>
            </a:r>
          </a:p>
          <a:p>
            <a:pPr lvl="1">
              <a:spcBef>
                <a:spcPts val="300"/>
              </a:spcBef>
            </a:pPr>
            <a:r>
              <a:rPr lang="en-US" sz="1800" b="1" dirty="0">
                <a:solidFill>
                  <a:schemeClr val="tx1">
                    <a:lumMod val="50000"/>
                  </a:schemeClr>
                </a:solidFill>
              </a:rPr>
              <a:t>Assistance to Italian beneficiaries </a:t>
            </a:r>
            <a:endParaRPr lang="it-IT" sz="18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spcBef>
                <a:spcPts val="300"/>
              </a:spcBef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</a:rPr>
              <a:t>Activity 7 </a:t>
            </a:r>
          </a:p>
          <a:p>
            <a:pPr lvl="1">
              <a:spcBef>
                <a:spcPts val="300"/>
              </a:spcBef>
            </a:pPr>
            <a:r>
              <a:rPr lang="en-US" sz="1800" b="1" dirty="0">
                <a:solidFill>
                  <a:schemeClr val="tx1">
                    <a:lumMod val="50000"/>
                  </a:schemeClr>
                </a:solidFill>
              </a:rPr>
              <a:t>Exchanges of best practices and experiences to be promoted in the Mediterranean area </a:t>
            </a:r>
            <a:endParaRPr lang="it-IT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ZoneTexte 7">
            <a:extLst>
              <a:ext uri="{FF2B5EF4-FFF2-40B4-BE49-F238E27FC236}">
                <a16:creationId xmlns:a16="http://schemas.microsoft.com/office/drawing/2014/main" id="{03E7344B-06A9-D54E-B1CA-0D2699A90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6148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algn="ctr">
              <a:spcBef>
                <a:spcPct val="0"/>
              </a:spcBef>
              <a:buClr>
                <a:srgbClr val="C00000"/>
              </a:buClr>
              <a:buNone/>
            </a:pPr>
            <a:r>
              <a:rPr lang="en-US" altLang="fr-FR" b="1" dirty="0">
                <a:solidFill>
                  <a:srgbClr val="003399"/>
                </a:solidFill>
                <a:latin typeface="Montserrat" pitchFamily="2" charset="77"/>
                <a:ea typeface="MS PGothic" panose="020B0600070205080204" pitchFamily="34" charset="-128"/>
                <a:cs typeface="Montserrat"/>
              </a:rPr>
              <a:t>NATIONAL CONTACT POINT of ITALY</a:t>
            </a:r>
          </a:p>
        </p:txBody>
      </p:sp>
    </p:spTree>
    <p:extLst>
      <p:ext uri="{BB962C8B-B14F-4D97-AF65-F5344CB8AC3E}">
        <p14:creationId xmlns:p14="http://schemas.microsoft.com/office/powerpoint/2010/main" val="3017863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57200" y="499491"/>
            <a:ext cx="8229600" cy="1143000"/>
          </a:xfrm>
        </p:spPr>
        <p:txBody>
          <a:bodyPr/>
          <a:lstStyle/>
          <a:p>
            <a:r>
              <a:rPr lang="it-IT" dirty="0">
                <a:latin typeface="Montserrat" pitchFamily="2" charset="77"/>
              </a:rPr>
              <a:t>Activity 4 - Assistance to </a:t>
            </a:r>
            <a:r>
              <a:rPr lang="it-IT" dirty="0" err="1">
                <a:latin typeface="Montserrat" pitchFamily="2" charset="77"/>
              </a:rPr>
              <a:t>Italian</a:t>
            </a:r>
            <a:r>
              <a:rPr lang="it-IT" dirty="0">
                <a:latin typeface="Montserrat" pitchFamily="2" charset="77"/>
              </a:rPr>
              <a:t> </a:t>
            </a:r>
            <a:r>
              <a:rPr lang="it-IT" dirty="0" err="1">
                <a:latin typeface="Montserrat" pitchFamily="2" charset="77"/>
              </a:rPr>
              <a:t>project</a:t>
            </a:r>
            <a:r>
              <a:rPr lang="it-IT" dirty="0">
                <a:latin typeface="Montserrat" pitchFamily="2" charset="77"/>
              </a:rPr>
              <a:t> beneficiaries_1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457200" y="2213692"/>
            <a:ext cx="8229600" cy="3528393"/>
          </a:xfrm>
        </p:spPr>
        <p:txBody>
          <a:bodyPr/>
          <a:lstStyle/>
          <a:p>
            <a:pPr marL="0" indent="0">
              <a:buNone/>
            </a:pPr>
            <a:r>
              <a:rPr lang="en-US" sz="2000" b="1" u="sng" dirty="0">
                <a:solidFill>
                  <a:srgbClr val="003399"/>
                </a:solidFill>
              </a:rPr>
              <a:t>Objective</a:t>
            </a:r>
          </a:p>
          <a:p>
            <a:pPr marL="1073150" indent="-341313"/>
            <a:r>
              <a:rPr lang="en-US" sz="2000" dirty="0">
                <a:solidFill>
                  <a:srgbClr val="003399"/>
                </a:solidFill>
              </a:rPr>
              <a:t>Organization of </a:t>
            </a:r>
            <a:r>
              <a:rPr lang="en-US" sz="2000" b="1" dirty="0">
                <a:solidFill>
                  <a:srgbClr val="003399"/>
                </a:solidFill>
              </a:rPr>
              <a:t>tailored information workshops </a:t>
            </a:r>
            <a:r>
              <a:rPr lang="en-US" sz="2000" dirty="0">
                <a:solidFill>
                  <a:srgbClr val="003399"/>
                </a:solidFill>
              </a:rPr>
              <a:t>for Lead Partners focused on the </a:t>
            </a:r>
            <a:r>
              <a:rPr lang="en-US" sz="2000" b="1" dirty="0">
                <a:solidFill>
                  <a:srgbClr val="003399"/>
                </a:solidFill>
              </a:rPr>
              <a:t>recorded needs and </a:t>
            </a:r>
            <a:r>
              <a:rPr lang="en-US" sz="2000" b="1" dirty="0">
                <a:solidFill>
                  <a:srgbClr val="FF0000"/>
                </a:solidFill>
              </a:rPr>
              <a:t>on the mainstreaming </a:t>
            </a:r>
            <a:r>
              <a:rPr lang="en-US" sz="2000" b="1" dirty="0">
                <a:solidFill>
                  <a:srgbClr val="003399"/>
                </a:solidFill>
              </a:rPr>
              <a:t>of projects results into national, regional and local programming.</a:t>
            </a:r>
          </a:p>
          <a:p>
            <a:pPr lvl="2"/>
            <a:endParaRPr lang="it-IT" sz="20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341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Montserrat" pitchFamily="2" charset="77"/>
              </a:rPr>
              <a:t>Activity 4 - Assistance to </a:t>
            </a:r>
            <a:r>
              <a:rPr lang="it-IT" dirty="0" err="1">
                <a:latin typeface="Montserrat" pitchFamily="2" charset="77"/>
              </a:rPr>
              <a:t>Italian</a:t>
            </a:r>
            <a:r>
              <a:rPr lang="it-IT" dirty="0">
                <a:latin typeface="Montserrat" pitchFamily="2" charset="77"/>
              </a:rPr>
              <a:t> </a:t>
            </a:r>
            <a:r>
              <a:rPr lang="it-IT" dirty="0" err="1">
                <a:latin typeface="Montserrat" pitchFamily="2" charset="77"/>
              </a:rPr>
              <a:t>project</a:t>
            </a:r>
            <a:r>
              <a:rPr lang="it-IT" dirty="0">
                <a:latin typeface="Montserrat" pitchFamily="2" charset="77"/>
              </a:rPr>
              <a:t> beneficiaries_2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3888432"/>
          </a:xfrm>
        </p:spPr>
        <p:txBody>
          <a:bodyPr/>
          <a:lstStyle/>
          <a:p>
            <a:pPr marL="0" indent="0">
              <a:buNone/>
            </a:pPr>
            <a:r>
              <a:rPr lang="en-GB" sz="2000" b="1" u="sng" dirty="0">
                <a:solidFill>
                  <a:srgbClr val="003399"/>
                </a:solidFill>
              </a:rPr>
              <a:t>The planned </a:t>
            </a:r>
            <a:r>
              <a:rPr lang="en-GB" sz="2000" b="1" u="sng" dirty="0" err="1">
                <a:solidFill>
                  <a:srgbClr val="003399"/>
                </a:solidFill>
              </a:rPr>
              <a:t>activites</a:t>
            </a:r>
            <a:r>
              <a:rPr lang="en-GB" sz="2000" b="1" dirty="0">
                <a:solidFill>
                  <a:srgbClr val="003399"/>
                </a:solidFill>
              </a:rPr>
              <a:t>:</a:t>
            </a:r>
            <a:endParaRPr lang="en-GB" sz="2000" dirty="0">
              <a:solidFill>
                <a:srgbClr val="003399"/>
              </a:solidFill>
            </a:endParaRPr>
          </a:p>
          <a:p>
            <a:pPr marL="1073150" lvl="2" indent="-215900"/>
            <a:r>
              <a:rPr lang="en-GB" b="1" dirty="0">
                <a:solidFill>
                  <a:schemeClr val="tx1">
                    <a:lumMod val="50000"/>
                  </a:schemeClr>
                </a:solidFill>
              </a:rPr>
              <a:t>2 national thematic technical workshops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 (2018-2020)</a:t>
            </a:r>
            <a:r>
              <a:rPr lang="en-GB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addressed to LP and PP (</a:t>
            </a:r>
            <a:r>
              <a:rPr lang="en-GB" i="1" dirty="0">
                <a:solidFill>
                  <a:schemeClr val="tx1">
                    <a:lumMod val="50000"/>
                  </a:schemeClr>
                </a:solidFill>
              </a:rPr>
              <a:t>Innovation, social entrepreneurship, other…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)</a:t>
            </a:r>
          </a:p>
          <a:p>
            <a:pPr marL="1073150" lvl="2" indent="-215900"/>
            <a:r>
              <a:rPr lang="en-GB" b="1" dirty="0">
                <a:solidFill>
                  <a:schemeClr val="tx1">
                    <a:lumMod val="50000"/>
                  </a:schemeClr>
                </a:solidFill>
              </a:rPr>
              <a:t>4 territorially-based Focus Groups 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(2018-2019) addressed to LP and PP focused </a:t>
            </a:r>
            <a:r>
              <a:rPr lang="en-GB" b="1" dirty="0">
                <a:solidFill>
                  <a:srgbClr val="FF0000"/>
                </a:solidFill>
              </a:rPr>
              <a:t>on mainstreaming</a:t>
            </a:r>
          </a:p>
          <a:p>
            <a:pPr marL="1073150" lvl="2" indent="-215900"/>
            <a:r>
              <a:rPr lang="en-GB" b="1" dirty="0">
                <a:solidFill>
                  <a:schemeClr val="tx1">
                    <a:lumMod val="50000"/>
                  </a:schemeClr>
                </a:solidFill>
              </a:rPr>
              <a:t>1 national event </a:t>
            </a:r>
            <a:r>
              <a:rPr lang="en-GB" b="1" dirty="0">
                <a:solidFill>
                  <a:srgbClr val="FF0000"/>
                </a:solidFill>
              </a:rPr>
              <a:t>on mainstreaming 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(2019)</a:t>
            </a:r>
          </a:p>
          <a:p>
            <a:pPr marL="1073150" lvl="2" indent="-215900"/>
            <a:r>
              <a:rPr lang="en-GB" b="1" dirty="0">
                <a:solidFill>
                  <a:schemeClr val="tx1">
                    <a:lumMod val="50000"/>
                  </a:schemeClr>
                </a:solidFill>
              </a:rPr>
              <a:t>1 national event 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(2020) focused</a:t>
            </a:r>
            <a:r>
              <a:rPr lang="en-GB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on a theme emerged from the </a:t>
            </a:r>
            <a:r>
              <a:rPr lang="en-GB" b="1" dirty="0">
                <a:solidFill>
                  <a:srgbClr val="FF0000"/>
                </a:solidFill>
              </a:rPr>
              <a:t>analysis of the projects</a:t>
            </a:r>
          </a:p>
          <a:p>
            <a:pPr marL="1073150" lvl="2" indent="-215900"/>
            <a:r>
              <a:rPr lang="en-GB" b="1" dirty="0">
                <a:solidFill>
                  <a:schemeClr val="tx1">
                    <a:lumMod val="50000"/>
                  </a:schemeClr>
                </a:solidFill>
              </a:rPr>
              <a:t>1 final seminar 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(2021)</a:t>
            </a:r>
            <a:r>
              <a:rPr lang="en-GB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focused</a:t>
            </a:r>
            <a:r>
              <a:rPr lang="en-GB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b="1" dirty="0">
                <a:solidFill>
                  <a:srgbClr val="FF0000"/>
                </a:solidFill>
              </a:rPr>
              <a:t>on the results 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of</a:t>
            </a:r>
            <a:r>
              <a:rPr lang="en-GB" dirty="0"/>
              <a:t> 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the Italian participation to the Programme</a:t>
            </a:r>
          </a:p>
          <a:p>
            <a:pPr lvl="2"/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196881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it-IT" sz="3000" dirty="0">
                <a:latin typeface="Montserrat" pitchFamily="2" charset="77"/>
              </a:rPr>
              <a:t>Activity 7 - </a:t>
            </a:r>
            <a:r>
              <a:rPr lang="it-IT" sz="3000" dirty="0" err="1">
                <a:latin typeface="Montserrat" pitchFamily="2" charset="77"/>
              </a:rPr>
              <a:t>Exchanges</a:t>
            </a:r>
            <a:r>
              <a:rPr lang="it-IT" sz="3000" dirty="0">
                <a:latin typeface="Montserrat" pitchFamily="2" charset="77"/>
              </a:rPr>
              <a:t> of best </a:t>
            </a:r>
            <a:r>
              <a:rPr lang="it-IT" sz="3000" dirty="0" err="1">
                <a:latin typeface="Montserrat" pitchFamily="2" charset="77"/>
              </a:rPr>
              <a:t>practices</a:t>
            </a:r>
            <a:r>
              <a:rPr lang="it-IT" sz="3000" dirty="0">
                <a:latin typeface="Montserrat" pitchFamily="2" charset="77"/>
              </a:rPr>
              <a:t> and </a:t>
            </a:r>
            <a:r>
              <a:rPr lang="it-IT" sz="3000" dirty="0" err="1">
                <a:latin typeface="Montserrat" pitchFamily="2" charset="77"/>
              </a:rPr>
              <a:t>experiences</a:t>
            </a:r>
            <a:r>
              <a:rPr lang="it-IT" sz="3000" dirty="0">
                <a:latin typeface="Montserrat" pitchFamily="2" charset="77"/>
              </a:rPr>
              <a:t> to be </a:t>
            </a:r>
            <a:r>
              <a:rPr lang="it-IT" sz="3000" dirty="0" err="1">
                <a:latin typeface="Montserrat" pitchFamily="2" charset="77"/>
              </a:rPr>
              <a:t>promoted</a:t>
            </a:r>
            <a:r>
              <a:rPr lang="it-IT" sz="3000" dirty="0">
                <a:latin typeface="Montserrat" pitchFamily="2" charset="77"/>
              </a:rPr>
              <a:t> in the </a:t>
            </a:r>
            <a:r>
              <a:rPr lang="it-IT" sz="3000" dirty="0" err="1">
                <a:latin typeface="Montserrat" pitchFamily="2" charset="77"/>
              </a:rPr>
              <a:t>Mediterranean</a:t>
            </a:r>
            <a:r>
              <a:rPr lang="it-IT" sz="3000" dirty="0">
                <a:latin typeface="Montserrat" pitchFamily="2" charset="77"/>
              </a:rPr>
              <a:t> area 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457200" y="2591665"/>
            <a:ext cx="8229600" cy="2016224"/>
          </a:xfrm>
        </p:spPr>
        <p:txBody>
          <a:bodyPr/>
          <a:lstStyle/>
          <a:p>
            <a:r>
              <a:rPr lang="en-US" sz="2000" dirty="0">
                <a:solidFill>
                  <a:srgbClr val="003399"/>
                </a:solidFill>
              </a:rPr>
              <a:t>Organization of </a:t>
            </a:r>
            <a:r>
              <a:rPr lang="en-US" sz="2000" b="1" dirty="0">
                <a:solidFill>
                  <a:srgbClr val="003399"/>
                </a:solidFill>
              </a:rPr>
              <a:t>2 joint seminars </a:t>
            </a:r>
            <a:r>
              <a:rPr lang="en-US" sz="2000" dirty="0">
                <a:solidFill>
                  <a:srgbClr val="003399"/>
                </a:solidFill>
              </a:rPr>
              <a:t>with the Managing Authorities and the National Committees of </a:t>
            </a:r>
            <a:r>
              <a:rPr lang="en-US" sz="2000" b="1" dirty="0">
                <a:solidFill>
                  <a:srgbClr val="003399"/>
                </a:solidFill>
              </a:rPr>
              <a:t>ADRION (2020) and Eni-CBC MED (2021)</a:t>
            </a:r>
            <a:r>
              <a:rPr lang="en-US" sz="2000" dirty="0">
                <a:solidFill>
                  <a:srgbClr val="003399"/>
                </a:solidFill>
              </a:rPr>
              <a:t>, in order to facilitate the exchange of information between the </a:t>
            </a:r>
            <a:r>
              <a:rPr lang="en-US" sz="2000" dirty="0" err="1">
                <a:solidFill>
                  <a:srgbClr val="003399"/>
                </a:solidFill>
              </a:rPr>
              <a:t>Programmes</a:t>
            </a:r>
            <a:r>
              <a:rPr lang="en-US" sz="2000" dirty="0">
                <a:solidFill>
                  <a:srgbClr val="003399"/>
                </a:solidFill>
              </a:rPr>
              <a:t>, promote synergies and </a:t>
            </a:r>
            <a:r>
              <a:rPr lang="en-US" sz="2000" b="1" dirty="0">
                <a:solidFill>
                  <a:srgbClr val="FF0000"/>
                </a:solidFill>
              </a:rPr>
              <a:t>strengthen the capitalization of results.</a:t>
            </a:r>
            <a:endParaRPr lang="it-IT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11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47664" y="2420888"/>
            <a:ext cx="612068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endParaRPr lang="it-IT" sz="2200" b="1" dirty="0">
              <a:solidFill>
                <a:schemeClr val="bg1"/>
              </a:solidFill>
              <a:latin typeface="Montserrat" pitchFamily="2" charset="77"/>
              <a:cs typeface="ＭＳ Ｐゴシック" charset="0"/>
            </a:endParaRPr>
          </a:p>
          <a:p>
            <a:pPr marL="0" indent="0" algn="ctr">
              <a:buNone/>
            </a:pPr>
            <a:r>
              <a:rPr lang="en-US" sz="2200" b="1" dirty="0">
                <a:solidFill>
                  <a:schemeClr val="bg1"/>
                </a:solidFill>
                <a:latin typeface="Montserrat" pitchFamily="2" charset="77"/>
                <a:sym typeface="Montserrat"/>
              </a:rPr>
              <a:t>Thank you for your attention!</a:t>
            </a:r>
            <a:br>
              <a:rPr lang="en-US" sz="2200" b="1" dirty="0">
                <a:solidFill>
                  <a:schemeClr val="bg1"/>
                </a:solidFill>
                <a:latin typeface="Montserrat" pitchFamily="2" charset="77"/>
                <a:sym typeface="Montserrat"/>
              </a:rPr>
            </a:br>
            <a:endParaRPr lang="en-US" sz="2200" b="1" dirty="0">
              <a:solidFill>
                <a:schemeClr val="bg1"/>
              </a:solidFill>
              <a:latin typeface="Montserrat" pitchFamily="2" charset="77"/>
              <a:sym typeface="Montserrat"/>
            </a:endParaRPr>
          </a:p>
          <a:p>
            <a:pPr marL="0" indent="0" algn="ctr">
              <a:buNone/>
            </a:pPr>
            <a:endParaRPr lang="en-US" sz="22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tserrat" pitchFamily="2" charset="77"/>
              <a:ea typeface="Verdana" panose="020B0604030504040204" pitchFamily="34" charset="0"/>
              <a:cs typeface="Verdana" panose="020B0604030504040204" pitchFamily="34" charset="0"/>
              <a:sym typeface="Montserrat"/>
            </a:endParaRPr>
          </a:p>
          <a:p>
            <a:pPr marL="0" indent="0" algn="ctr">
              <a:buNone/>
            </a:pPr>
            <a:endParaRPr lang="it-IT" sz="2200" b="1" dirty="0">
              <a:solidFill>
                <a:schemeClr val="bg1"/>
              </a:solidFill>
              <a:latin typeface="Montserrat" pitchFamily="2" charset="77"/>
              <a:cs typeface="ＭＳ Ｐゴシック" charset="0"/>
            </a:endParaRPr>
          </a:p>
          <a:p>
            <a:pPr algn="ctr"/>
            <a:r>
              <a:rPr lang="it-IT" sz="2200" b="1" dirty="0" err="1">
                <a:solidFill>
                  <a:schemeClr val="bg1"/>
                </a:solidFill>
                <a:latin typeface="Montserrat" pitchFamily="2" charset="77"/>
                <a:cs typeface="ＭＳ Ｐゴシック" charset="0"/>
              </a:rPr>
              <a:t>Italian</a:t>
            </a:r>
            <a:r>
              <a:rPr lang="it-IT" sz="2200" b="1" dirty="0">
                <a:solidFill>
                  <a:schemeClr val="bg1"/>
                </a:solidFill>
                <a:latin typeface="Montserrat" pitchFamily="2" charset="77"/>
                <a:cs typeface="ＭＳ Ｐゴシック" charset="0"/>
              </a:rPr>
              <a:t> National </a:t>
            </a:r>
            <a:r>
              <a:rPr lang="it-IT" sz="2200" b="1" dirty="0" err="1">
                <a:solidFill>
                  <a:schemeClr val="bg1"/>
                </a:solidFill>
                <a:latin typeface="Montserrat" pitchFamily="2" charset="77"/>
                <a:cs typeface="ＭＳ Ｐゴシック" charset="0"/>
              </a:rPr>
              <a:t>Contact</a:t>
            </a:r>
            <a:r>
              <a:rPr lang="it-IT" sz="2200" b="1" dirty="0">
                <a:solidFill>
                  <a:schemeClr val="bg1"/>
                </a:solidFill>
                <a:latin typeface="Montserrat" pitchFamily="2" charset="77"/>
                <a:cs typeface="ＭＳ Ｐゴシック" charset="0"/>
              </a:rPr>
              <a:t> Point MED</a:t>
            </a:r>
          </a:p>
          <a:p>
            <a:pPr algn="ctr"/>
            <a:r>
              <a:rPr lang="it-IT" sz="2200" i="1" dirty="0" err="1">
                <a:solidFill>
                  <a:schemeClr val="bg1"/>
                </a:solidFill>
                <a:latin typeface="Montserrat" pitchFamily="2" charset="77"/>
                <a:cs typeface="ＭＳ Ｐゴシック" charset="0"/>
              </a:rPr>
              <a:t>medesk@regione.emilia-romagna.it</a:t>
            </a:r>
            <a:endParaRPr lang="it-IT" sz="2200" i="1" dirty="0">
              <a:solidFill>
                <a:schemeClr val="bg1"/>
              </a:solidFill>
              <a:latin typeface="Montserrat" pitchFamily="2" charset="77"/>
              <a:cs typeface="ＭＳ Ｐゴシック" charset="0"/>
            </a:endParaRPr>
          </a:p>
          <a:p>
            <a:pPr algn="ctr"/>
            <a:endParaRPr lang="it-IT" sz="2200" b="1" dirty="0">
              <a:solidFill>
                <a:schemeClr val="bg1"/>
              </a:solidFill>
              <a:latin typeface="Montserrat" pitchFamily="2" charset="77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F4E372FC-BABC-4C4C-A162-741049603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732" y="1149777"/>
            <a:ext cx="9192244" cy="354017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E9AA92B-7BC7-463F-AAFC-610FBAB122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75" y="4643821"/>
            <a:ext cx="5011346" cy="117053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A0822FD-A6A2-4FBB-B111-8C7E8C424C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8260" y="4689950"/>
            <a:ext cx="4151736" cy="1017115"/>
          </a:xfrm>
          <a:prstGeom prst="rect">
            <a:avLst/>
          </a:prstGeom>
        </p:spPr>
      </p:pic>
      <p:sp>
        <p:nvSpPr>
          <p:cNvPr id="7" name="ZoneTexte 7">
            <a:extLst>
              <a:ext uri="{FF2B5EF4-FFF2-40B4-BE49-F238E27FC236}">
                <a16:creationId xmlns:a16="http://schemas.microsoft.com/office/drawing/2014/main" id="{C47B7971-C9CA-624E-B347-7AB153027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0588" y="172303"/>
            <a:ext cx="91440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algn="ctr">
              <a:spcBef>
                <a:spcPct val="0"/>
              </a:spcBef>
              <a:buClr>
                <a:srgbClr val="C00000"/>
              </a:buClr>
              <a:buNone/>
            </a:pPr>
            <a:r>
              <a:rPr lang="en-US" altLang="fr-FR" sz="3400" b="1" dirty="0">
                <a:solidFill>
                  <a:srgbClr val="003399"/>
                </a:solidFill>
                <a:latin typeface="Montserrat" pitchFamily="2" charset="77"/>
                <a:ea typeface="MS PGothic" panose="020B0600070205080204" pitchFamily="34" charset="-128"/>
                <a:cs typeface="Montserrat"/>
              </a:rPr>
              <a:t>PROGRAMME AREA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F19BFF5-228D-0046-B49D-FE0146C7D435}"/>
              </a:ext>
            </a:extLst>
          </p:cNvPr>
          <p:cNvSpPr txBox="1"/>
          <p:nvPr/>
        </p:nvSpPr>
        <p:spPr>
          <a:xfrm>
            <a:off x="20588" y="780445"/>
            <a:ext cx="9123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>
                <a:solidFill>
                  <a:srgbClr val="003399"/>
                </a:solidFill>
                <a:latin typeface="Montserrat" pitchFamily="2" charset="77"/>
              </a:rPr>
              <a:t>Managing</a:t>
            </a:r>
            <a:r>
              <a:rPr lang="it-IT" b="1" dirty="0">
                <a:solidFill>
                  <a:srgbClr val="003399"/>
                </a:solidFill>
                <a:latin typeface="Montserrat" pitchFamily="2" charset="77"/>
              </a:rPr>
              <a:t> </a:t>
            </a:r>
            <a:r>
              <a:rPr lang="it-IT" b="1" dirty="0" err="1">
                <a:solidFill>
                  <a:srgbClr val="003399"/>
                </a:solidFill>
                <a:latin typeface="Montserrat" pitchFamily="2" charset="77"/>
              </a:rPr>
              <a:t>Authoritiy</a:t>
            </a:r>
            <a:r>
              <a:rPr lang="it-IT" b="1" dirty="0">
                <a:solidFill>
                  <a:srgbClr val="003399"/>
                </a:solidFill>
                <a:latin typeface="Montserrat" pitchFamily="2" charset="77"/>
              </a:rPr>
              <a:t>: RÉGION SUD - PROVENCE-ALPES-CÔTE D'AZUR (FR)</a:t>
            </a:r>
          </a:p>
        </p:txBody>
      </p:sp>
    </p:spTree>
    <p:extLst>
      <p:ext uri="{BB962C8B-B14F-4D97-AF65-F5344CB8AC3E}">
        <p14:creationId xmlns:p14="http://schemas.microsoft.com/office/powerpoint/2010/main" val="226797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12404AE7-6A0D-644D-B184-F181127CB14E}"/>
              </a:ext>
            </a:extLst>
          </p:cNvPr>
          <p:cNvGrpSpPr/>
          <p:nvPr/>
        </p:nvGrpSpPr>
        <p:grpSpPr>
          <a:xfrm>
            <a:off x="4591846" y="2692518"/>
            <a:ext cx="2086433" cy="2948571"/>
            <a:chOff x="4716015" y="2617656"/>
            <a:chExt cx="2086433" cy="2948571"/>
          </a:xfrm>
        </p:grpSpPr>
        <p:sp>
          <p:nvSpPr>
            <p:cNvPr id="15" name="Rectangle à coins arrondis 14"/>
            <p:cNvSpPr/>
            <p:nvPr/>
          </p:nvSpPr>
          <p:spPr>
            <a:xfrm>
              <a:off x="4716015" y="2617656"/>
              <a:ext cx="2086433" cy="2546893"/>
            </a:xfrm>
            <a:prstGeom prst="roundRect">
              <a:avLst>
                <a:gd name="adj" fmla="val 2937"/>
              </a:avLst>
            </a:prstGeom>
            <a:solidFill>
              <a:srgbClr val="AFD1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anchor="t"/>
            <a:lstStyle>
              <a:lvl1pPr marL="71438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fr-FR" sz="2000" b="1" dirty="0">
                  <a:solidFill>
                    <a:schemeClr val="bg1"/>
                  </a:solidFill>
                  <a:latin typeface="Calibri" pitchFamily="34" charset="0"/>
                </a:rPr>
                <a:t>PRIORITY AXIS 3</a:t>
              </a:r>
              <a:r>
                <a:rPr lang="en-US" altLang="fr-FR" sz="2000" dirty="0">
                  <a:solidFill>
                    <a:schemeClr val="bg1"/>
                  </a:solidFill>
                  <a:latin typeface="Calibri" pitchFamily="34" charset="0"/>
                </a:rPr>
                <a:t>: </a:t>
              </a:r>
            </a:p>
            <a:p>
              <a:pPr eaLnBrk="1" hangingPunct="1">
                <a:defRPr/>
              </a:pPr>
              <a:endParaRPr lang="en-US" altLang="fr-FR" sz="1600" b="1" dirty="0">
                <a:solidFill>
                  <a:schemeClr val="bg1"/>
                </a:solidFill>
                <a:latin typeface="Calibri" pitchFamily="34" charset="0"/>
              </a:endParaRPr>
            </a:p>
            <a:p>
              <a:pPr eaLnBrk="1" hangingPunct="1">
                <a:defRPr/>
              </a:pPr>
              <a:r>
                <a:rPr lang="en-US" altLang="fr-FR" sz="1600" b="1" dirty="0">
                  <a:solidFill>
                    <a:schemeClr val="bg1"/>
                  </a:solidFill>
                  <a:latin typeface="Calibri" pitchFamily="34" charset="0"/>
                </a:rPr>
                <a:t>Protecting and promoting Mediterranean natural and cultural resources</a:t>
              </a:r>
            </a:p>
            <a:p>
              <a:pPr eaLnBrk="1" hangingPunct="1">
                <a:defRPr/>
              </a:pPr>
              <a:r>
                <a:rPr lang="en-US" altLang="fr-FR" sz="1600" b="1" dirty="0">
                  <a:solidFill>
                    <a:schemeClr val="bg1"/>
                  </a:solidFill>
                  <a:latin typeface="Calibri" pitchFamily="34" charset="0"/>
                </a:rPr>
                <a:t>areas</a:t>
              </a:r>
            </a:p>
            <a:p>
              <a:pPr eaLnBrk="1" hangingPunct="1">
                <a:defRPr/>
              </a:pPr>
              <a:endParaRPr lang="en-US" altLang="fr-FR" sz="1600" b="1" dirty="0">
                <a:solidFill>
                  <a:schemeClr val="bg1"/>
                </a:solidFill>
                <a:latin typeface="Calibri" pitchFamily="34" charset="0"/>
              </a:endParaRPr>
            </a:p>
            <a:p>
              <a:pPr eaLnBrk="1" hangingPunct="1">
                <a:defRPr/>
              </a:pPr>
              <a:endParaRPr lang="en-US" altLang="fr-FR" sz="16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6150" name="Imag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1873" y="4798246"/>
              <a:ext cx="790575" cy="767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uppo 5">
            <a:extLst>
              <a:ext uri="{FF2B5EF4-FFF2-40B4-BE49-F238E27FC236}">
                <a16:creationId xmlns:a16="http://schemas.microsoft.com/office/drawing/2014/main" id="{3AF6B905-4A8B-5143-B57D-58CFA4FF618D}"/>
              </a:ext>
            </a:extLst>
          </p:cNvPr>
          <p:cNvGrpSpPr/>
          <p:nvPr/>
        </p:nvGrpSpPr>
        <p:grpSpPr>
          <a:xfrm>
            <a:off x="6743104" y="2692518"/>
            <a:ext cx="2197422" cy="2968730"/>
            <a:chOff x="6839074" y="2591899"/>
            <a:chExt cx="2197422" cy="2968730"/>
          </a:xfrm>
        </p:grpSpPr>
        <p:sp>
          <p:nvSpPr>
            <p:cNvPr id="14" name="Rectangle à coins arrondis 13"/>
            <p:cNvSpPr/>
            <p:nvPr/>
          </p:nvSpPr>
          <p:spPr>
            <a:xfrm>
              <a:off x="6839074" y="2591899"/>
              <a:ext cx="2197422" cy="2572649"/>
            </a:xfrm>
            <a:prstGeom prst="roundRect">
              <a:avLst>
                <a:gd name="adj" fmla="val 3684"/>
              </a:avLst>
            </a:prstGeom>
            <a:solidFill>
              <a:srgbClr val="5B80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>
              <a:lvl1pPr marL="71438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fr-FR" sz="2000" b="1" dirty="0">
                  <a:solidFill>
                    <a:schemeClr val="bg1"/>
                  </a:solidFill>
                  <a:latin typeface="Calibri" pitchFamily="34" charset="0"/>
                </a:rPr>
                <a:t>PRIORITY AXIS 4</a:t>
              </a:r>
              <a:r>
                <a:rPr lang="en-US" altLang="fr-FR" dirty="0">
                  <a:solidFill>
                    <a:schemeClr val="bg1"/>
                  </a:solidFill>
                  <a:latin typeface="Calibri" pitchFamily="34" charset="0"/>
                </a:rPr>
                <a:t>:</a:t>
              </a:r>
            </a:p>
            <a:p>
              <a:pPr eaLnBrk="1" hangingPunct="1">
                <a:defRPr/>
              </a:pPr>
              <a:r>
                <a:rPr lang="en-US" altLang="fr-FR" dirty="0">
                  <a:solidFill>
                    <a:schemeClr val="bg1"/>
                  </a:solidFill>
                  <a:latin typeface="Calibri" pitchFamily="34" charset="0"/>
                </a:rPr>
                <a:t> </a:t>
              </a:r>
            </a:p>
            <a:p>
              <a:pPr eaLnBrk="1" hangingPunct="1">
                <a:defRPr/>
              </a:pPr>
              <a:r>
                <a:rPr lang="en-US" altLang="fr-FR" sz="1600" b="1" dirty="0">
                  <a:solidFill>
                    <a:schemeClr val="bg1"/>
                  </a:solidFill>
                  <a:latin typeface="Calibri" pitchFamily="34" charset="0"/>
                </a:rPr>
                <a:t>Enhancing Mediterranean Governance</a:t>
              </a:r>
            </a:p>
            <a:p>
              <a:pPr eaLnBrk="1" hangingPunct="1">
                <a:defRPr/>
              </a:pPr>
              <a:endParaRPr lang="en-US" altLang="fr-FR" sz="1600" b="1" dirty="0">
                <a:solidFill>
                  <a:schemeClr val="bg1"/>
                </a:solidFill>
                <a:latin typeface="Calibri" pitchFamily="34" charset="0"/>
              </a:endParaRPr>
            </a:p>
            <a:p>
              <a:pPr eaLnBrk="1" hangingPunct="1">
                <a:defRPr/>
              </a:pPr>
              <a:endParaRPr lang="en-US" altLang="fr-FR" sz="1600" b="1" dirty="0">
                <a:solidFill>
                  <a:schemeClr val="bg1"/>
                </a:solidFill>
                <a:latin typeface="Calibri" pitchFamily="34" charset="0"/>
              </a:endParaRPr>
            </a:p>
            <a:p>
              <a:pPr eaLnBrk="1" hangingPunct="1">
                <a:defRPr/>
              </a:pPr>
              <a:endParaRPr lang="en-US" altLang="fr-FR" sz="16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6151" name="Imag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5921" y="4768467"/>
              <a:ext cx="790575" cy="792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uppo 3">
            <a:extLst>
              <a:ext uri="{FF2B5EF4-FFF2-40B4-BE49-F238E27FC236}">
                <a16:creationId xmlns:a16="http://schemas.microsoft.com/office/drawing/2014/main" id="{D86C8492-9DD7-3F45-8C47-A37DCBAFF4F7}"/>
              </a:ext>
            </a:extLst>
          </p:cNvPr>
          <p:cNvGrpSpPr/>
          <p:nvPr/>
        </p:nvGrpSpPr>
        <p:grpSpPr>
          <a:xfrm>
            <a:off x="2432457" y="2692518"/>
            <a:ext cx="2094564" cy="2960472"/>
            <a:chOff x="2568836" y="2617656"/>
            <a:chExt cx="2094564" cy="2960472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2568836" y="2617656"/>
              <a:ext cx="2094564" cy="2546893"/>
            </a:xfrm>
            <a:prstGeom prst="roundRect">
              <a:avLst>
                <a:gd name="adj" fmla="val 2937"/>
              </a:avLst>
            </a:prstGeom>
            <a:solidFill>
              <a:srgbClr val="2EA6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anchor="t"/>
            <a:lstStyle/>
            <a:p>
              <a:pPr marL="108000" eaLnBrk="1" hangingPunct="1">
                <a:defRPr/>
              </a:pPr>
              <a:r>
                <a:rPr lang="en-US" sz="20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PRIORITY AXIS 2</a:t>
              </a: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</a:rPr>
                <a:t>: </a:t>
              </a:r>
            </a:p>
            <a:p>
              <a:pPr marL="72000" eaLnBrk="1" hangingPunct="1">
                <a:defRPr/>
              </a:pPr>
              <a:endParaRPr lang="en-US" sz="16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  <a:p>
              <a:pPr marL="72000" eaLnBrk="1" hangingPunct="1">
                <a:defRPr/>
              </a:pPr>
              <a:r>
                <a:rPr lang="en-US" sz="16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Fostering low carbon strategies and energy efficiency in specific MED territories: cities, islands and rural areas</a:t>
              </a:r>
            </a:p>
          </p:txBody>
        </p:sp>
        <p:pic>
          <p:nvPicPr>
            <p:cNvPr id="6154" name="Image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4692" y="4810148"/>
              <a:ext cx="790575" cy="767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uppo 2">
            <a:extLst>
              <a:ext uri="{FF2B5EF4-FFF2-40B4-BE49-F238E27FC236}">
                <a16:creationId xmlns:a16="http://schemas.microsoft.com/office/drawing/2014/main" id="{0F28F18D-CEA3-A143-A3DD-C4C20597CA5F}"/>
              </a:ext>
            </a:extLst>
          </p:cNvPr>
          <p:cNvGrpSpPr/>
          <p:nvPr/>
        </p:nvGrpSpPr>
        <p:grpSpPr>
          <a:xfrm>
            <a:off x="251520" y="2692518"/>
            <a:ext cx="2116112" cy="2943256"/>
            <a:chOff x="347490" y="2617657"/>
            <a:chExt cx="2116112" cy="2943256"/>
          </a:xfrm>
        </p:grpSpPr>
        <p:sp>
          <p:nvSpPr>
            <p:cNvPr id="16" name="Rectangle à coins arrondis 15"/>
            <p:cNvSpPr/>
            <p:nvPr/>
          </p:nvSpPr>
          <p:spPr>
            <a:xfrm>
              <a:off x="347490" y="2617657"/>
              <a:ext cx="2116112" cy="2546892"/>
            </a:xfrm>
            <a:prstGeom prst="roundRect">
              <a:avLst>
                <a:gd name="adj" fmla="val 2937"/>
              </a:avLst>
            </a:prstGeom>
            <a:solidFill>
              <a:srgbClr val="FFC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anchor="t"/>
            <a:lstStyle>
              <a:lvl1pPr marL="71438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fr-FR" sz="2000" b="1" dirty="0">
                  <a:solidFill>
                    <a:schemeClr val="tx1">
                      <a:lumMod val="75000"/>
                    </a:schemeClr>
                  </a:solidFill>
                  <a:latin typeface="Calibri" pitchFamily="34" charset="0"/>
                </a:rPr>
                <a:t>PRIORITY AXIS 1:</a:t>
              </a:r>
            </a:p>
            <a:p>
              <a:pPr eaLnBrk="1" hangingPunct="1">
                <a:defRPr/>
              </a:pPr>
              <a:endParaRPr lang="en-US" altLang="fr-FR" sz="1600" b="1" dirty="0">
                <a:solidFill>
                  <a:schemeClr val="bg2"/>
                </a:solidFill>
                <a:latin typeface="Calibri" pitchFamily="34" charset="0"/>
              </a:endParaRPr>
            </a:p>
            <a:p>
              <a:pPr eaLnBrk="1" hangingPunct="1">
                <a:defRPr/>
              </a:pPr>
              <a:r>
                <a:rPr lang="en-US" altLang="fr-FR" sz="1600" b="1" dirty="0">
                  <a:solidFill>
                    <a:schemeClr val="bg2"/>
                  </a:solidFill>
                  <a:latin typeface="Calibri" pitchFamily="34" charset="0"/>
                </a:rPr>
                <a:t>Promoting Mediterranean innovation capacities to develop smart and sustainable growth</a:t>
              </a:r>
            </a:p>
            <a:p>
              <a:pPr eaLnBrk="1" hangingPunct="1">
                <a:defRPr/>
              </a:pPr>
              <a:endParaRPr lang="en-US" altLang="fr-FR" sz="1600" b="1" dirty="0">
                <a:solidFill>
                  <a:schemeClr val="bg2"/>
                </a:solidFill>
                <a:latin typeface="Calibri" pitchFamily="34" charset="0"/>
              </a:endParaRPr>
            </a:p>
            <a:p>
              <a:pPr eaLnBrk="1" hangingPunct="1">
                <a:defRPr/>
              </a:pPr>
              <a:endParaRPr lang="en-US" altLang="fr-FR" sz="1600" b="1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pic>
          <p:nvPicPr>
            <p:cNvPr id="17" name="Image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6572" y="4776846"/>
              <a:ext cx="847030" cy="7840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ZoneTexte 7"/>
          <p:cNvSpPr txBox="1">
            <a:spLocks noChangeArrowheads="1"/>
          </p:cNvSpPr>
          <p:nvPr/>
        </p:nvSpPr>
        <p:spPr bwMode="auto">
          <a:xfrm>
            <a:off x="-20588" y="172303"/>
            <a:ext cx="91440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algn="ctr">
              <a:spcBef>
                <a:spcPct val="0"/>
              </a:spcBef>
              <a:buClr>
                <a:srgbClr val="C00000"/>
              </a:buClr>
              <a:buNone/>
            </a:pPr>
            <a:r>
              <a:rPr lang="en-US" altLang="fr-FR" sz="3400" b="1" dirty="0">
                <a:solidFill>
                  <a:srgbClr val="003399"/>
                </a:solidFill>
                <a:latin typeface="Montserrat" pitchFamily="2" charset="77"/>
                <a:ea typeface="MS PGothic" panose="020B0600070205080204" pitchFamily="34" charset="-128"/>
                <a:cs typeface="Montserrat"/>
              </a:rPr>
              <a:t>THE PROGRAMME’S PRIORITIES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79512" y="938335"/>
            <a:ext cx="88569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The overall objective of the MED programme is </a:t>
            </a:r>
            <a:r>
              <a:rPr lang="en-US" b="1" dirty="0">
                <a:solidFill>
                  <a:srgbClr val="FF9900"/>
                </a:solidFill>
              </a:rPr>
              <a:t>to promote sustainable growth </a:t>
            </a:r>
            <a:r>
              <a:rPr lang="en-US" dirty="0">
                <a:solidFill>
                  <a:srgbClr val="0070C0"/>
                </a:solidFill>
              </a:rPr>
              <a:t>in the Mediterranean area </a:t>
            </a:r>
            <a:r>
              <a:rPr lang="en-US" b="1" dirty="0">
                <a:solidFill>
                  <a:srgbClr val="FF9900"/>
                </a:solidFill>
              </a:rPr>
              <a:t>by fostering innovative concepts and practices </a:t>
            </a:r>
            <a:r>
              <a:rPr lang="en-US" b="1" dirty="0">
                <a:solidFill>
                  <a:srgbClr val="0070C0"/>
                </a:solidFill>
              </a:rPr>
              <a:t>(technologies, governance, innovative services…), </a:t>
            </a:r>
            <a:r>
              <a:rPr lang="en-US" b="1" dirty="0">
                <a:solidFill>
                  <a:srgbClr val="FF9900"/>
                </a:solidFill>
              </a:rPr>
              <a:t>reasonable use of resources </a:t>
            </a:r>
            <a:r>
              <a:rPr lang="en-US" b="1" dirty="0">
                <a:solidFill>
                  <a:srgbClr val="0070C0"/>
                </a:solidFill>
              </a:rPr>
              <a:t>(energy, water, maritime resources…) and </a:t>
            </a:r>
            <a:r>
              <a:rPr lang="en-US" b="1" dirty="0">
                <a:solidFill>
                  <a:srgbClr val="FF9900"/>
                </a:solidFill>
              </a:rPr>
              <a:t>supporting social integration </a:t>
            </a:r>
            <a:r>
              <a:rPr lang="en-US" b="1" dirty="0">
                <a:solidFill>
                  <a:srgbClr val="0070C0"/>
                </a:solidFill>
              </a:rPr>
              <a:t>through integrated and </a:t>
            </a:r>
            <a:r>
              <a:rPr lang="fr-FR" b="1" dirty="0" err="1">
                <a:solidFill>
                  <a:srgbClr val="0070C0"/>
                </a:solidFill>
              </a:rPr>
              <a:t>territorially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err="1">
                <a:solidFill>
                  <a:srgbClr val="0070C0"/>
                </a:solidFill>
              </a:rPr>
              <a:t>based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err="1">
                <a:solidFill>
                  <a:srgbClr val="0070C0"/>
                </a:solidFill>
              </a:rPr>
              <a:t>cooperation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err="1">
                <a:solidFill>
                  <a:srgbClr val="0070C0"/>
                </a:solidFill>
              </a:rPr>
              <a:t>approach</a:t>
            </a:r>
            <a:r>
              <a:rPr lang="fr-FR" b="1" dirty="0">
                <a:solidFill>
                  <a:srgbClr val="0070C0"/>
                </a:solidFill>
              </a:rPr>
              <a:t>.</a:t>
            </a:r>
            <a:endParaRPr lang="fr-F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15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539552" y="1852196"/>
            <a:ext cx="3888431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103188" lvl="1" indent="0">
              <a:buClr>
                <a:srgbClr val="003399"/>
              </a:buClr>
              <a:buSzPct val="98000"/>
              <a:defRPr/>
            </a:pPr>
            <a:r>
              <a:rPr lang="fr-FR" altLang="fr-FR" sz="1800" b="1" dirty="0">
                <a:solidFill>
                  <a:schemeClr val="tx1">
                    <a:lumMod val="50000"/>
                  </a:schemeClr>
                </a:solidFill>
                <a:latin typeface="+mn-lt"/>
                <a:cs typeface="Arial" charset="0"/>
              </a:rPr>
              <a:t>Module 1 - </a:t>
            </a:r>
            <a:r>
              <a:rPr lang="en-US" altLang="fr-FR" sz="1800" b="1" dirty="0">
                <a:solidFill>
                  <a:schemeClr val="tx1">
                    <a:lumMod val="50000"/>
                  </a:schemeClr>
                </a:solidFill>
                <a:latin typeface="+mn-lt"/>
                <a:cs typeface="Arial" charset="0"/>
              </a:rPr>
              <a:t>STUDYING</a:t>
            </a:r>
          </a:p>
          <a:p>
            <a:pPr marL="103188" lvl="1" indent="0">
              <a:buClr>
                <a:srgbClr val="003399"/>
              </a:buClr>
              <a:buSzPct val="98000"/>
              <a:defRPr/>
            </a:pPr>
            <a:r>
              <a:rPr lang="fr-FR" altLang="fr-FR" sz="1800" b="1" dirty="0">
                <a:solidFill>
                  <a:schemeClr val="tx1">
                    <a:lumMod val="50000"/>
                  </a:schemeClr>
                </a:solidFill>
                <a:latin typeface="+mn-lt"/>
                <a:cs typeface="Arial" charset="0"/>
              </a:rPr>
              <a:t>Module 2 - </a:t>
            </a:r>
            <a:r>
              <a:rPr lang="en-US" altLang="fr-FR" sz="1800" b="1" dirty="0">
                <a:solidFill>
                  <a:schemeClr val="tx1">
                    <a:lumMod val="50000"/>
                  </a:schemeClr>
                </a:solidFill>
                <a:latin typeface="+mn-lt"/>
                <a:cs typeface="Arial" charset="0"/>
              </a:rPr>
              <a:t>TESTING</a:t>
            </a:r>
          </a:p>
          <a:p>
            <a:pPr marL="103188" lvl="1" indent="0">
              <a:buClr>
                <a:srgbClr val="003399"/>
              </a:buClr>
              <a:buSzPct val="98000"/>
              <a:defRPr/>
            </a:pPr>
            <a:r>
              <a:rPr lang="fr-FR" altLang="fr-FR" sz="1800" b="1" dirty="0">
                <a:solidFill>
                  <a:schemeClr val="tx1">
                    <a:lumMod val="50000"/>
                  </a:schemeClr>
                </a:solidFill>
                <a:latin typeface="+mn-lt"/>
                <a:cs typeface="Arial" charset="0"/>
              </a:rPr>
              <a:t>Module 3 - CAPITALISING</a:t>
            </a:r>
            <a:endParaRPr lang="es-ES_tradnl" altLang="fr-FR" sz="2200" b="1" dirty="0">
              <a:solidFill>
                <a:srgbClr val="003399"/>
              </a:solidFill>
              <a:latin typeface="+mn-lt"/>
              <a:cs typeface="Arial" charset="0"/>
            </a:endParaRPr>
          </a:p>
        </p:txBody>
      </p:sp>
      <p:sp>
        <p:nvSpPr>
          <p:cNvPr id="13314" name="Titre 1"/>
          <p:cNvSpPr txBox="1">
            <a:spLocks/>
          </p:cNvSpPr>
          <p:nvPr/>
        </p:nvSpPr>
        <p:spPr bwMode="auto">
          <a:xfrm>
            <a:off x="482600" y="-99392"/>
            <a:ext cx="8229600" cy="9810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lvl="1" algn="ctr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SzPct val="98000"/>
              <a:buFontTx/>
              <a:buNone/>
              <a:defRPr/>
            </a:pPr>
            <a:r>
              <a:rPr lang="fr-FR" altLang="fr-FR" sz="3400" b="1" dirty="0">
                <a:solidFill>
                  <a:srgbClr val="003399"/>
                </a:solidFill>
                <a:latin typeface="Montserrat" pitchFamily="2" charset="77"/>
                <a:ea typeface="MS PGothic" panose="020B0600070205080204" pitchFamily="34" charset="-128"/>
                <a:cs typeface="Montserrat"/>
              </a:rPr>
              <a:t>TYPES OF PROJECTS </a:t>
            </a:r>
          </a:p>
        </p:txBody>
      </p:sp>
      <p:sp>
        <p:nvSpPr>
          <p:cNvPr id="4102" name="ZoneTexte 4"/>
          <p:cNvSpPr txBox="1">
            <a:spLocks noChangeArrowheads="1"/>
          </p:cNvSpPr>
          <p:nvPr/>
        </p:nvSpPr>
        <p:spPr bwMode="auto">
          <a:xfrm>
            <a:off x="3203575" y="3201988"/>
            <a:ext cx="1800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>
              <a:ea typeface="ＭＳ Ｐゴシック" panose="020B0600070205080204" pitchFamily="34" charset="-128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539750" y="1072220"/>
            <a:ext cx="3888233" cy="50370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b="1" dirty="0">
                <a:solidFill>
                  <a:schemeClr val="bg1"/>
                </a:solidFill>
              </a:rPr>
              <a:t>Modular </a:t>
            </a:r>
            <a:r>
              <a:rPr lang="it-IT" b="1" dirty="0" err="1">
                <a:solidFill>
                  <a:schemeClr val="bg1"/>
                </a:solidFill>
              </a:rPr>
              <a:t>Projects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4932040" y="1088708"/>
            <a:ext cx="3960440" cy="5037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b="1" dirty="0" err="1">
                <a:solidFill>
                  <a:srgbClr val="003399"/>
                </a:solidFill>
              </a:rPr>
              <a:t>Horizontal</a:t>
            </a:r>
            <a:r>
              <a:rPr lang="it-IT" b="1" dirty="0">
                <a:solidFill>
                  <a:srgbClr val="003399"/>
                </a:solidFill>
              </a:rPr>
              <a:t> </a:t>
            </a:r>
            <a:r>
              <a:rPr lang="it-IT" b="1" dirty="0" err="1">
                <a:solidFill>
                  <a:srgbClr val="003399"/>
                </a:solidFill>
              </a:rPr>
              <a:t>Projects</a:t>
            </a:r>
            <a:endParaRPr lang="it-IT" b="1" dirty="0">
              <a:solidFill>
                <a:srgbClr val="003399"/>
              </a:solidFill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93DDE1F5-DCFC-1C44-B637-8271467DBB5A}"/>
              </a:ext>
            </a:extLst>
          </p:cNvPr>
          <p:cNvGrpSpPr/>
          <p:nvPr/>
        </p:nvGrpSpPr>
        <p:grpSpPr>
          <a:xfrm>
            <a:off x="539552" y="3202198"/>
            <a:ext cx="3746602" cy="1882986"/>
            <a:chOff x="487261" y="3599977"/>
            <a:chExt cx="3746602" cy="1882986"/>
          </a:xfrm>
        </p:grpSpPr>
        <p:grpSp>
          <p:nvGrpSpPr>
            <p:cNvPr id="4101" name="Groupe 3"/>
            <p:cNvGrpSpPr>
              <a:grpSpLocks/>
            </p:cNvGrpSpPr>
            <p:nvPr/>
          </p:nvGrpSpPr>
          <p:grpSpPr bwMode="auto">
            <a:xfrm>
              <a:off x="539750" y="4668365"/>
              <a:ext cx="3694113" cy="803275"/>
              <a:chOff x="4697705" y="3385802"/>
              <a:chExt cx="3694605" cy="803487"/>
            </a:xfrm>
          </p:grpSpPr>
          <p:sp>
            <p:nvSpPr>
              <p:cNvPr id="10" name="Rectangle à coins arrondis 9"/>
              <p:cNvSpPr/>
              <p:nvPr/>
            </p:nvSpPr>
            <p:spPr>
              <a:xfrm>
                <a:off x="4697705" y="3385802"/>
                <a:ext cx="3694605" cy="803487"/>
              </a:xfrm>
              <a:prstGeom prst="roundRect">
                <a:avLst>
                  <a:gd name="adj" fmla="val 9063"/>
                </a:avLst>
              </a:prstGeom>
              <a:noFill/>
              <a:ln>
                <a:solidFill>
                  <a:srgbClr val="00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grpSp>
            <p:nvGrpSpPr>
              <p:cNvPr id="4127" name="Groupe 2"/>
              <p:cNvGrpSpPr>
                <a:grpSpLocks/>
              </p:cNvGrpSpPr>
              <p:nvPr/>
            </p:nvGrpSpPr>
            <p:grpSpPr bwMode="auto">
              <a:xfrm>
                <a:off x="6165832" y="3408521"/>
                <a:ext cx="2168525" cy="747712"/>
                <a:chOff x="6149172" y="3363479"/>
                <a:chExt cx="2168525" cy="747712"/>
              </a:xfrm>
            </p:grpSpPr>
            <p:pic>
              <p:nvPicPr>
                <p:cNvPr id="4128" name="Image 11" descr="C:\Users\Eric\Desktop\12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49172" y="3374591"/>
                  <a:ext cx="714375" cy="736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29" name="Image 12" descr="C:\Users\Eric\Desktop\23.pn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92122" y="3374591"/>
                  <a:ext cx="698500" cy="7191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30" name="Image 13" descr="C:\Users\Eric\Desktop\123.png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19197" y="3363479"/>
                  <a:ext cx="698500" cy="7207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4103" name="Rectangle 8"/>
            <p:cNvSpPr>
              <a:spLocks noChangeArrowheads="1"/>
            </p:cNvSpPr>
            <p:nvPr/>
          </p:nvSpPr>
          <p:spPr bwMode="auto">
            <a:xfrm>
              <a:off x="487261" y="4775077"/>
              <a:ext cx="162761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C00000"/>
                </a:buClr>
                <a:buSzPct val="98000"/>
              </a:pPr>
              <a:r>
                <a:rPr lang="es-ES_tradnl" altLang="fr-FR" sz="2000" b="1" dirty="0" err="1">
                  <a:solidFill>
                    <a:srgbClr val="003399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rPr>
                <a:t>Combination</a:t>
              </a:r>
              <a:r>
                <a:rPr lang="es-ES_tradnl" altLang="fr-FR" sz="2000" b="1" dirty="0">
                  <a:solidFill>
                    <a:srgbClr val="003399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rPr>
                <a:t> </a:t>
              </a:r>
              <a:br>
                <a:rPr lang="es-ES_tradnl" altLang="fr-FR" sz="2000" b="1" dirty="0">
                  <a:solidFill>
                    <a:srgbClr val="003399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rPr>
              </a:br>
              <a:r>
                <a:rPr lang="es-ES_tradnl" altLang="fr-FR" sz="2000" b="1" dirty="0">
                  <a:solidFill>
                    <a:srgbClr val="003399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rPr>
                <a:t>of Modules</a:t>
              </a:r>
            </a:p>
          </p:txBody>
        </p:sp>
        <p:sp>
          <p:nvSpPr>
            <p:cNvPr id="4104" name="Rectangle 21"/>
            <p:cNvSpPr>
              <a:spLocks noChangeArrowheads="1"/>
            </p:cNvSpPr>
            <p:nvPr/>
          </p:nvSpPr>
          <p:spPr bwMode="auto">
            <a:xfrm>
              <a:off x="559268" y="3671415"/>
              <a:ext cx="151164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C00000"/>
                </a:buClr>
                <a:buSzPct val="98000"/>
              </a:pPr>
              <a:r>
                <a:rPr lang="es-ES_tradnl" altLang="fr-FR" sz="2000" b="1" dirty="0">
                  <a:solidFill>
                    <a:srgbClr val="003399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rPr>
                <a:t>Single </a:t>
              </a:r>
              <a:br>
                <a:rPr lang="es-ES_tradnl" altLang="fr-FR" sz="2000" b="1" dirty="0">
                  <a:solidFill>
                    <a:srgbClr val="003399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rPr>
              </a:br>
              <a:r>
                <a:rPr lang="es-ES_tradnl" altLang="fr-FR" sz="2000" b="1" dirty="0">
                  <a:solidFill>
                    <a:srgbClr val="003399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rPr>
                <a:t>Module</a:t>
              </a:r>
            </a:p>
          </p:txBody>
        </p:sp>
        <p:grpSp>
          <p:nvGrpSpPr>
            <p:cNvPr id="2" name="Groupe 1"/>
            <p:cNvGrpSpPr/>
            <p:nvPr/>
          </p:nvGrpSpPr>
          <p:grpSpPr>
            <a:xfrm>
              <a:off x="539749" y="3599977"/>
              <a:ext cx="3694113" cy="801688"/>
              <a:chOff x="539749" y="2133600"/>
              <a:chExt cx="3694113" cy="801688"/>
            </a:xfrm>
          </p:grpSpPr>
          <p:grpSp>
            <p:nvGrpSpPr>
              <p:cNvPr id="4100" name="Groupe 1"/>
              <p:cNvGrpSpPr>
                <a:grpSpLocks/>
              </p:cNvGrpSpPr>
              <p:nvPr/>
            </p:nvGrpSpPr>
            <p:grpSpPr bwMode="auto">
              <a:xfrm>
                <a:off x="539749" y="2133600"/>
                <a:ext cx="3694113" cy="801688"/>
                <a:chOff x="-99483" y="3203575"/>
                <a:chExt cx="3693533" cy="801688"/>
              </a:xfrm>
            </p:grpSpPr>
            <p:sp>
              <p:nvSpPr>
                <p:cNvPr id="11" name="Rectangle à coins arrondis 10"/>
                <p:cNvSpPr/>
                <p:nvPr/>
              </p:nvSpPr>
              <p:spPr>
                <a:xfrm>
                  <a:off x="-99483" y="3203575"/>
                  <a:ext cx="3693533" cy="801688"/>
                </a:xfrm>
                <a:prstGeom prst="roundRect">
                  <a:avLst>
                    <a:gd name="adj" fmla="val 8218"/>
                  </a:avLst>
                </a:prstGeom>
                <a:noFill/>
                <a:ln>
                  <a:solidFill>
                    <a:srgbClr val="00339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pic>
              <p:nvPicPr>
                <p:cNvPr id="4132" name="Image 8" descr="C:\Users\Eric\Desktop\2.png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63374" y="3230641"/>
                  <a:ext cx="698500" cy="7191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33" name="Image 10" descr="C:\Users\Eric\Desktop\3.png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74575" y="3233816"/>
                  <a:ext cx="696912" cy="7191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4107" name="Image 9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85632" y="2160588"/>
                <a:ext cx="698500" cy="719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6" name="Rectangle 66"/>
          <p:cNvSpPr/>
          <p:nvPr/>
        </p:nvSpPr>
        <p:spPr bwMode="auto">
          <a:xfrm>
            <a:off x="5634275" y="1843681"/>
            <a:ext cx="2981325" cy="520700"/>
          </a:xfrm>
          <a:prstGeom prst="rect">
            <a:avLst/>
          </a:prstGeom>
          <a:solidFill>
            <a:srgbClr val="FFC000"/>
          </a:solidFill>
          <a:ln w="19050"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176213">
              <a:defRPr/>
            </a:pPr>
            <a:r>
              <a:rPr lang="en-GB" sz="1600" b="1" dirty="0">
                <a:solidFill>
                  <a:srgbClr val="465F92"/>
                </a:solidFill>
              </a:rPr>
              <a:t>HP Green Growth</a:t>
            </a:r>
          </a:p>
        </p:txBody>
      </p:sp>
      <p:pic>
        <p:nvPicPr>
          <p:cNvPr id="4125" name="Image 8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890" y="1793826"/>
            <a:ext cx="643901" cy="627062"/>
          </a:xfrm>
          <a:prstGeom prst="rect">
            <a:avLst/>
          </a:prstGeom>
          <a:noFill/>
          <a:ln w="15875">
            <a:solidFill>
              <a:srgbClr val="006C31">
                <a:alpha val="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10" name="Groupe 104"/>
          <p:cNvGrpSpPr>
            <a:grpSpLocks/>
          </p:cNvGrpSpPr>
          <p:nvPr/>
        </p:nvGrpSpPr>
        <p:grpSpPr bwMode="auto">
          <a:xfrm>
            <a:off x="5220074" y="2420888"/>
            <a:ext cx="3086044" cy="2160241"/>
            <a:chOff x="8746537" y="1586830"/>
            <a:chExt cx="2730051" cy="2160934"/>
          </a:xfrm>
        </p:grpSpPr>
        <p:grpSp>
          <p:nvGrpSpPr>
            <p:cNvPr id="4111" name="Groupe 15"/>
            <p:cNvGrpSpPr>
              <a:grpSpLocks/>
            </p:cNvGrpSpPr>
            <p:nvPr/>
          </p:nvGrpSpPr>
          <p:grpSpPr bwMode="auto">
            <a:xfrm>
              <a:off x="9709035" y="2298381"/>
              <a:ext cx="1284557" cy="1184655"/>
              <a:chOff x="9502473" y="2389948"/>
              <a:chExt cx="1284557" cy="1184655"/>
            </a:xfrm>
          </p:grpSpPr>
          <p:sp>
            <p:nvSpPr>
              <p:cNvPr id="50" name="Ellipse 16"/>
              <p:cNvSpPr/>
              <p:nvPr/>
            </p:nvSpPr>
            <p:spPr>
              <a:xfrm>
                <a:off x="9591737" y="2637678"/>
                <a:ext cx="285727" cy="285842"/>
              </a:xfrm>
              <a:prstGeom prst="ellipse">
                <a:avLst/>
              </a:prstGeom>
              <a:solidFill>
                <a:srgbClr val="FDC608"/>
              </a:solidFill>
              <a:ln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GB" sz="1100" b="1" dirty="0">
                    <a:solidFill>
                      <a:srgbClr val="465F92"/>
                    </a:solidFill>
                  </a:rPr>
                  <a:t>1</a:t>
                </a:r>
              </a:p>
            </p:txBody>
          </p:sp>
          <p:sp>
            <p:nvSpPr>
              <p:cNvPr id="51" name="Ellipse 17"/>
              <p:cNvSpPr/>
              <p:nvPr/>
            </p:nvSpPr>
            <p:spPr>
              <a:xfrm>
                <a:off x="9982231" y="2389948"/>
                <a:ext cx="285727" cy="285842"/>
              </a:xfrm>
              <a:prstGeom prst="ellipse">
                <a:avLst/>
              </a:prstGeom>
              <a:solidFill>
                <a:srgbClr val="FDC608"/>
              </a:solidFill>
              <a:ln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GB" sz="1100" b="1" dirty="0">
                    <a:solidFill>
                      <a:srgbClr val="465F92"/>
                    </a:solidFill>
                  </a:rPr>
                  <a:t>2</a:t>
                </a:r>
              </a:p>
            </p:txBody>
          </p:sp>
          <p:sp>
            <p:nvSpPr>
              <p:cNvPr id="52" name="Ellipse 18"/>
              <p:cNvSpPr/>
              <p:nvPr/>
            </p:nvSpPr>
            <p:spPr>
              <a:xfrm>
                <a:off x="9939373" y="2772658"/>
                <a:ext cx="285727" cy="285842"/>
              </a:xfrm>
              <a:prstGeom prst="ellipse">
                <a:avLst/>
              </a:prstGeom>
              <a:solidFill>
                <a:srgbClr val="FDC608"/>
              </a:solidFill>
              <a:ln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GB" sz="1100" b="1" dirty="0">
                    <a:solidFill>
                      <a:srgbClr val="465F92"/>
                    </a:solidFill>
                  </a:rPr>
                  <a:t>3</a:t>
                </a:r>
              </a:p>
            </p:txBody>
          </p:sp>
          <p:sp>
            <p:nvSpPr>
              <p:cNvPr id="53" name="Ellipse 19"/>
              <p:cNvSpPr/>
              <p:nvPr/>
            </p:nvSpPr>
            <p:spPr>
              <a:xfrm>
                <a:off x="9502473" y="3020387"/>
                <a:ext cx="517856" cy="518064"/>
              </a:xfrm>
              <a:prstGeom prst="ellipse">
                <a:avLst/>
              </a:prstGeom>
              <a:solidFill>
                <a:srgbClr val="FDC608"/>
              </a:solidFill>
              <a:ln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GB" sz="800" b="1" dirty="0">
                    <a:solidFill>
                      <a:srgbClr val="465F92"/>
                    </a:solidFill>
                  </a:rPr>
                  <a:t>1/2</a:t>
                </a:r>
              </a:p>
            </p:txBody>
          </p:sp>
          <p:sp>
            <p:nvSpPr>
              <p:cNvPr id="54" name="Ellipse 20"/>
              <p:cNvSpPr/>
              <p:nvPr/>
            </p:nvSpPr>
            <p:spPr>
              <a:xfrm>
                <a:off x="10287007" y="2567805"/>
                <a:ext cx="500023" cy="498635"/>
              </a:xfrm>
              <a:prstGeom prst="ellipse">
                <a:avLst/>
              </a:prstGeom>
              <a:solidFill>
                <a:srgbClr val="FDC608"/>
              </a:solidFill>
              <a:ln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GB" sz="800" b="1" dirty="0">
                    <a:solidFill>
                      <a:srgbClr val="465F92"/>
                    </a:solidFill>
                  </a:rPr>
                  <a:t>2/3</a:t>
                </a:r>
              </a:p>
            </p:txBody>
          </p:sp>
          <p:sp>
            <p:nvSpPr>
              <p:cNvPr id="55" name="Ellipse 21"/>
              <p:cNvSpPr/>
              <p:nvPr/>
            </p:nvSpPr>
            <p:spPr>
              <a:xfrm>
                <a:off x="10082236" y="3074380"/>
                <a:ext cx="500022" cy="500223"/>
              </a:xfrm>
              <a:prstGeom prst="ellipse">
                <a:avLst/>
              </a:prstGeom>
              <a:solidFill>
                <a:srgbClr val="FDC608"/>
              </a:solidFill>
              <a:ln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GB" sz="800" b="1" dirty="0">
                    <a:solidFill>
                      <a:srgbClr val="465F92"/>
                    </a:solidFill>
                  </a:rPr>
                  <a:t>1/2/3</a:t>
                </a:r>
              </a:p>
            </p:txBody>
          </p:sp>
        </p:grpSp>
        <p:grpSp>
          <p:nvGrpSpPr>
            <p:cNvPr id="4112" name="Groupe 39"/>
            <p:cNvGrpSpPr>
              <a:grpSpLocks/>
            </p:cNvGrpSpPr>
            <p:nvPr/>
          </p:nvGrpSpPr>
          <p:grpSpPr bwMode="auto">
            <a:xfrm>
              <a:off x="8746537" y="1586830"/>
              <a:ext cx="2730051" cy="519922"/>
              <a:chOff x="8461857" y="245570"/>
              <a:chExt cx="2730051" cy="519922"/>
            </a:xfrm>
          </p:grpSpPr>
          <p:cxnSp>
            <p:nvCxnSpPr>
              <p:cNvPr id="46" name="Connecteur droit avec flèche 40"/>
              <p:cNvCxnSpPr/>
              <p:nvPr/>
            </p:nvCxnSpPr>
            <p:spPr>
              <a:xfrm flipV="1">
                <a:off x="10197778" y="245570"/>
                <a:ext cx="0" cy="503399"/>
              </a:xfrm>
              <a:prstGeom prst="straightConnector1">
                <a:avLst/>
              </a:prstGeom>
              <a:ln w="50800">
                <a:solidFill>
                  <a:srgbClr val="98C222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115" name="ZoneTexte 41"/>
              <p:cNvSpPr txBox="1">
                <a:spLocks noChangeArrowheads="1"/>
              </p:cNvSpPr>
              <p:nvPr/>
            </p:nvSpPr>
            <p:spPr bwMode="auto">
              <a:xfrm>
                <a:off x="8461857" y="334238"/>
                <a:ext cx="1358812" cy="400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GB" altLang="fr-FR" sz="2000" b="1" dirty="0">
                    <a:solidFill>
                      <a:srgbClr val="5B9BD5"/>
                    </a:solidFill>
                  </a:rPr>
                  <a:t>Facilitation</a:t>
                </a:r>
              </a:p>
            </p:txBody>
          </p:sp>
          <p:sp>
            <p:nvSpPr>
              <p:cNvPr id="4116" name="ZoneTexte 42"/>
              <p:cNvSpPr txBox="1">
                <a:spLocks noChangeArrowheads="1"/>
              </p:cNvSpPr>
              <p:nvPr/>
            </p:nvSpPr>
            <p:spPr bwMode="auto">
              <a:xfrm>
                <a:off x="10208889" y="354340"/>
                <a:ext cx="983019" cy="400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GB" altLang="fr-FR" sz="2000" b="1" dirty="0">
                    <a:solidFill>
                      <a:srgbClr val="008F16"/>
                    </a:solidFill>
                  </a:rPr>
                  <a:t>Results</a:t>
                </a:r>
              </a:p>
            </p:txBody>
          </p:sp>
          <p:cxnSp>
            <p:nvCxnSpPr>
              <p:cNvPr id="49" name="Connecteur droit avec flèche 43"/>
              <p:cNvCxnSpPr/>
              <p:nvPr/>
            </p:nvCxnSpPr>
            <p:spPr>
              <a:xfrm>
                <a:off x="9877743" y="263681"/>
                <a:ext cx="3175" cy="501811"/>
              </a:xfrm>
              <a:prstGeom prst="straightConnector1">
                <a:avLst/>
              </a:prstGeom>
              <a:ln w="50800">
                <a:solidFill>
                  <a:srgbClr val="5B9BD5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5" name="Ellipse 56"/>
            <p:cNvSpPr/>
            <p:nvPr/>
          </p:nvSpPr>
          <p:spPr>
            <a:xfrm>
              <a:off x="9510951" y="2136404"/>
              <a:ext cx="1566771" cy="1611360"/>
            </a:xfrm>
            <a:prstGeom prst="ellipse">
              <a:avLst/>
            </a:prstGeom>
            <a:noFill/>
            <a:ln>
              <a:solidFill>
                <a:srgbClr val="FDC6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sp>
        <p:nvSpPr>
          <p:cNvPr id="3" name="ZoneTexte 2"/>
          <p:cNvSpPr txBox="1"/>
          <p:nvPr/>
        </p:nvSpPr>
        <p:spPr>
          <a:xfrm>
            <a:off x="4805998" y="4741193"/>
            <a:ext cx="44117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 </a:t>
            </a:r>
            <a:r>
              <a:rPr lang="fr-FR" b="1" dirty="0" err="1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Specific</a:t>
            </a:r>
            <a:r>
              <a:rPr lang="fr-FR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Objectives &gt;&gt; </a:t>
            </a:r>
          </a:p>
          <a:p>
            <a:pPr algn="ctr">
              <a:spcBef>
                <a:spcPts val="600"/>
              </a:spcBef>
            </a:pPr>
            <a:r>
              <a:rPr lang="fr-FR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 </a:t>
            </a:r>
            <a:r>
              <a:rPr lang="fr-FR" b="1" dirty="0" err="1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Thematic</a:t>
            </a:r>
            <a:r>
              <a:rPr lang="fr-FR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b="1" dirty="0" err="1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communities</a:t>
            </a:r>
            <a:r>
              <a:rPr lang="fr-FR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&gt;&gt;</a:t>
            </a:r>
          </a:p>
          <a:p>
            <a:pPr algn="ctr">
              <a:spcBef>
                <a:spcPts val="600"/>
              </a:spcBef>
            </a:pPr>
            <a:r>
              <a:rPr lang="fr-FR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 Horizontal </a:t>
            </a:r>
            <a:r>
              <a:rPr lang="fr-FR" b="1" dirty="0" err="1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Projects</a:t>
            </a:r>
            <a:endParaRPr lang="fr-FR" b="1" dirty="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190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0" y="40421"/>
            <a:ext cx="9144000" cy="619125"/>
          </a:xfrm>
        </p:spPr>
        <p:txBody>
          <a:bodyPr/>
          <a:lstStyle/>
          <a:p>
            <a:pPr algn="ctr">
              <a:buClr>
                <a:srgbClr val="C00000"/>
              </a:buClr>
            </a:pPr>
            <a:r>
              <a:rPr lang="en-GB" altLang="fr-FR" kern="1200" dirty="0">
                <a:latin typeface="Montserrat" pitchFamily="2" charset="77"/>
              </a:rPr>
              <a:t>THE PROGRAMME ARCHITECTURE</a:t>
            </a:r>
          </a:p>
        </p:txBody>
      </p:sp>
      <p:grpSp>
        <p:nvGrpSpPr>
          <p:cNvPr id="10246" name="Groupe 26"/>
          <p:cNvGrpSpPr>
            <a:grpSpLocks/>
          </p:cNvGrpSpPr>
          <p:nvPr/>
        </p:nvGrpSpPr>
        <p:grpSpPr bwMode="auto">
          <a:xfrm>
            <a:off x="1677954" y="2684989"/>
            <a:ext cx="1157644" cy="744010"/>
            <a:chOff x="8252105" y="1377841"/>
            <a:chExt cx="1024845" cy="506599"/>
          </a:xfrm>
        </p:grpSpPr>
        <p:cxnSp>
          <p:nvCxnSpPr>
            <p:cNvPr id="28" name="Connecteur droit avec flèche 27"/>
            <p:cNvCxnSpPr/>
            <p:nvPr/>
          </p:nvCxnSpPr>
          <p:spPr>
            <a:xfrm flipH="1">
              <a:off x="8252105" y="1674321"/>
              <a:ext cx="1024845" cy="0"/>
            </a:xfrm>
            <a:prstGeom prst="straightConnector1">
              <a:avLst/>
            </a:prstGeom>
            <a:ln w="19050">
              <a:solidFill>
                <a:srgbClr val="98C222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316" name="ZoneTexte 28"/>
            <p:cNvSpPr txBox="1">
              <a:spLocks noChangeArrowheads="1"/>
            </p:cNvSpPr>
            <p:nvPr/>
          </p:nvSpPr>
          <p:spPr bwMode="auto">
            <a:xfrm>
              <a:off x="8265568" y="1377841"/>
              <a:ext cx="997922" cy="209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Facilitation</a:t>
              </a:r>
            </a:p>
          </p:txBody>
        </p:sp>
        <p:sp>
          <p:nvSpPr>
            <p:cNvPr id="10317" name="ZoneTexte 29"/>
            <p:cNvSpPr txBox="1">
              <a:spLocks noChangeArrowheads="1"/>
            </p:cNvSpPr>
            <p:nvPr/>
          </p:nvSpPr>
          <p:spPr bwMode="auto">
            <a:xfrm>
              <a:off x="8396832" y="1674873"/>
              <a:ext cx="735386" cy="209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98C222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Results</a:t>
              </a:r>
              <a:endParaRPr kumimoji="0" lang="fr-FR" alt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98C222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31" name="Connecteur droit avec flèche 30"/>
            <p:cNvCxnSpPr/>
            <p:nvPr/>
          </p:nvCxnSpPr>
          <p:spPr>
            <a:xfrm>
              <a:off x="8252105" y="1590258"/>
              <a:ext cx="1024845" cy="0"/>
            </a:xfrm>
            <a:prstGeom prst="straightConnector1">
              <a:avLst/>
            </a:prstGeom>
            <a:ln w="19050">
              <a:solidFill>
                <a:srgbClr val="5B9BD5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247" name="Groupe 31"/>
          <p:cNvGrpSpPr>
            <a:grpSpLocks/>
          </p:cNvGrpSpPr>
          <p:nvPr/>
        </p:nvGrpSpPr>
        <p:grpSpPr bwMode="auto">
          <a:xfrm>
            <a:off x="1659697" y="4420077"/>
            <a:ext cx="1194152" cy="737114"/>
            <a:chOff x="8252105" y="2794260"/>
            <a:chExt cx="1024845" cy="501935"/>
          </a:xfrm>
        </p:grpSpPr>
        <p:cxnSp>
          <p:nvCxnSpPr>
            <p:cNvPr id="33" name="Connecteur droit avec flèche 32"/>
            <p:cNvCxnSpPr/>
            <p:nvPr/>
          </p:nvCxnSpPr>
          <p:spPr>
            <a:xfrm flipH="1">
              <a:off x="8252105" y="3100061"/>
              <a:ext cx="1024845" cy="0"/>
            </a:xfrm>
            <a:prstGeom prst="straightConnector1">
              <a:avLst/>
            </a:prstGeom>
            <a:ln w="19050">
              <a:solidFill>
                <a:srgbClr val="98C222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312" name="ZoneTexte 33"/>
            <p:cNvSpPr txBox="1">
              <a:spLocks noChangeArrowheads="1"/>
            </p:cNvSpPr>
            <p:nvPr/>
          </p:nvSpPr>
          <p:spPr bwMode="auto">
            <a:xfrm>
              <a:off x="8280821" y="2794260"/>
              <a:ext cx="967413" cy="209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Facilitation</a:t>
              </a:r>
            </a:p>
          </p:txBody>
        </p:sp>
        <p:sp>
          <p:nvSpPr>
            <p:cNvPr id="10313" name="ZoneTexte 34"/>
            <p:cNvSpPr txBox="1">
              <a:spLocks noChangeArrowheads="1"/>
            </p:cNvSpPr>
            <p:nvPr/>
          </p:nvSpPr>
          <p:spPr bwMode="auto">
            <a:xfrm>
              <a:off x="8408075" y="3086615"/>
              <a:ext cx="712904" cy="209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98C222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Results</a:t>
              </a:r>
            </a:p>
          </p:txBody>
        </p:sp>
        <p:cxnSp>
          <p:nvCxnSpPr>
            <p:cNvPr id="36" name="Connecteur droit avec flèche 35"/>
            <p:cNvCxnSpPr/>
            <p:nvPr/>
          </p:nvCxnSpPr>
          <p:spPr>
            <a:xfrm>
              <a:off x="8252105" y="3004396"/>
              <a:ext cx="1024845" cy="0"/>
            </a:xfrm>
            <a:prstGeom prst="straightConnector1">
              <a:avLst/>
            </a:prstGeom>
            <a:ln w="19050">
              <a:solidFill>
                <a:srgbClr val="5B9BD5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25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4941168"/>
            <a:ext cx="5429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Image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3717032"/>
            <a:ext cx="542925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8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2348880"/>
            <a:ext cx="544513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" name="Rectangle 98">
            <a:extLst>
              <a:ext uri="{FF2B5EF4-FFF2-40B4-BE49-F238E27FC236}">
                <a16:creationId xmlns:a16="http://schemas.microsoft.com/office/drawing/2014/main" id="{CA0F9DC6-A43D-4F4A-9E49-E8AA1C9DD9A4}"/>
              </a:ext>
            </a:extLst>
          </p:cNvPr>
          <p:cNvSpPr/>
          <p:nvPr/>
        </p:nvSpPr>
        <p:spPr>
          <a:xfrm>
            <a:off x="764957" y="2490296"/>
            <a:ext cx="648072" cy="3164794"/>
          </a:xfrm>
          <a:prstGeom prst="rect">
            <a:avLst/>
          </a:prstGeom>
          <a:solidFill>
            <a:srgbClr val="3C74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>
              <a:defRPr/>
            </a:pPr>
            <a:r>
              <a:rPr lang="en-GB" sz="1400" b="1" dirty="0">
                <a:solidFill>
                  <a:srgbClr val="FFFFFF"/>
                </a:solidFill>
              </a:rPr>
              <a:t>AXIS 4 - GOVERNANCE</a:t>
            </a:r>
          </a:p>
        </p:txBody>
      </p:sp>
      <p:sp>
        <p:nvSpPr>
          <p:cNvPr id="119" name="ZoneTexte 6">
            <a:extLst>
              <a:ext uri="{FF2B5EF4-FFF2-40B4-BE49-F238E27FC236}">
                <a16:creationId xmlns:a16="http://schemas.microsoft.com/office/drawing/2014/main" id="{AACD47B0-7622-144A-A1EB-39F0633CB5FD}"/>
              </a:ext>
            </a:extLst>
          </p:cNvPr>
          <p:cNvSpPr txBox="1"/>
          <p:nvPr/>
        </p:nvSpPr>
        <p:spPr>
          <a:xfrm>
            <a:off x="2340830" y="808061"/>
            <a:ext cx="4032448" cy="1095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  <a:spcAft>
                <a:spcPts val="400"/>
              </a:spcAft>
            </a:pPr>
            <a:r>
              <a:rPr lang="en-US" sz="1600" b="1" dirty="0">
                <a:solidFill>
                  <a:srgbClr val="FF0000"/>
                </a:solidFill>
                <a:latin typeface="Montserrat"/>
              </a:rPr>
              <a:t>2</a:t>
            </a:r>
            <a:r>
              <a:rPr lang="en-US" sz="1600" b="1" baseline="30000" dirty="0">
                <a:solidFill>
                  <a:srgbClr val="FF0000"/>
                </a:solidFill>
                <a:latin typeface="Montserrat"/>
              </a:rPr>
              <a:t>nd</a:t>
            </a:r>
            <a:r>
              <a:rPr lang="en-US" sz="1600" b="1" dirty="0">
                <a:solidFill>
                  <a:srgbClr val="FF0000"/>
                </a:solidFill>
                <a:latin typeface="Montserrat"/>
              </a:rPr>
              <a:t> level impact </a:t>
            </a:r>
            <a:endParaRPr lang="en-US" sz="1600" b="1" dirty="0">
              <a:solidFill>
                <a:srgbClr val="465F92"/>
              </a:solidFill>
              <a:latin typeface="Montserrat"/>
            </a:endParaRPr>
          </a:p>
          <a:p>
            <a:pPr algn="ctr">
              <a:lnSpc>
                <a:spcPts val="1800"/>
              </a:lnSpc>
              <a:spcAft>
                <a:spcPts val="400"/>
              </a:spcAft>
            </a:pPr>
            <a:r>
              <a:rPr lang="en-US" sz="1600" b="1" dirty="0">
                <a:solidFill>
                  <a:srgbClr val="FF0000"/>
                </a:solidFill>
                <a:latin typeface="Montserrat"/>
              </a:rPr>
              <a:t>HORIZONTAL</a:t>
            </a:r>
            <a:r>
              <a:rPr lang="en-US" sz="1600" dirty="0">
                <a:solidFill>
                  <a:srgbClr val="FF0000"/>
                </a:solidFill>
                <a:latin typeface="Montserrat"/>
              </a:rPr>
              <a:t> projects </a:t>
            </a:r>
          </a:p>
          <a:p>
            <a:pPr algn="ctr">
              <a:lnSpc>
                <a:spcPts val="1800"/>
              </a:lnSpc>
              <a:spcAft>
                <a:spcPts val="400"/>
              </a:spcAft>
            </a:pPr>
            <a:r>
              <a:rPr lang="en-US" sz="1400" b="1" dirty="0">
                <a:solidFill>
                  <a:srgbClr val="465F92"/>
                </a:solidFill>
                <a:latin typeface="Montserrat"/>
              </a:rPr>
              <a:t>Thematic transnational </a:t>
            </a:r>
            <a:br>
              <a:rPr lang="en-US" sz="1400" b="1" dirty="0">
                <a:solidFill>
                  <a:srgbClr val="465F92"/>
                </a:solidFill>
                <a:latin typeface="Montserrat"/>
              </a:rPr>
            </a:br>
            <a:r>
              <a:rPr lang="en-US" sz="1400" b="1" dirty="0">
                <a:solidFill>
                  <a:srgbClr val="465F92"/>
                </a:solidFill>
                <a:latin typeface="Montserrat"/>
              </a:rPr>
              <a:t>communities  </a:t>
            </a:r>
          </a:p>
        </p:txBody>
      </p:sp>
      <p:sp>
        <p:nvSpPr>
          <p:cNvPr id="120" name="ZoneTexte 7">
            <a:extLst>
              <a:ext uri="{FF2B5EF4-FFF2-40B4-BE49-F238E27FC236}">
                <a16:creationId xmlns:a16="http://schemas.microsoft.com/office/drawing/2014/main" id="{7FDEF925-E045-B242-B324-1D9B8B52E231}"/>
              </a:ext>
            </a:extLst>
          </p:cNvPr>
          <p:cNvSpPr txBox="1"/>
          <p:nvPr/>
        </p:nvSpPr>
        <p:spPr>
          <a:xfrm>
            <a:off x="23639" y="762635"/>
            <a:ext cx="2237191" cy="1349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  <a:spcAft>
                <a:spcPts val="400"/>
              </a:spcAft>
            </a:pPr>
            <a:r>
              <a:rPr lang="en-US" sz="1600" b="1" dirty="0">
                <a:solidFill>
                  <a:srgbClr val="FF0000"/>
                </a:solidFill>
                <a:latin typeface="Montserrat"/>
              </a:rPr>
              <a:t>3</a:t>
            </a:r>
            <a:r>
              <a:rPr lang="en-US" sz="1600" b="1" baseline="30000" dirty="0">
                <a:solidFill>
                  <a:srgbClr val="FF0000"/>
                </a:solidFill>
                <a:latin typeface="Montserrat"/>
              </a:rPr>
              <a:t>rd</a:t>
            </a:r>
            <a:r>
              <a:rPr lang="en-US" sz="1600" b="1" dirty="0">
                <a:solidFill>
                  <a:srgbClr val="FF0000"/>
                </a:solidFill>
                <a:latin typeface="Montserrat"/>
              </a:rPr>
              <a:t> level impact</a:t>
            </a:r>
          </a:p>
          <a:p>
            <a:pPr algn="ctr">
              <a:lnSpc>
                <a:spcPts val="1800"/>
              </a:lnSpc>
              <a:spcAft>
                <a:spcPts val="400"/>
              </a:spcAft>
            </a:pPr>
            <a:r>
              <a:rPr lang="en-US" sz="1600" b="1" dirty="0">
                <a:solidFill>
                  <a:srgbClr val="FF0000"/>
                </a:solidFill>
                <a:latin typeface="Montserrat"/>
              </a:rPr>
              <a:t>PLATFORM </a:t>
            </a:r>
            <a:r>
              <a:rPr lang="en-US" sz="1600" dirty="0">
                <a:solidFill>
                  <a:srgbClr val="FF0000"/>
                </a:solidFill>
                <a:latin typeface="Montserrat"/>
              </a:rPr>
              <a:t>project</a:t>
            </a:r>
          </a:p>
          <a:p>
            <a:pPr algn="ctr">
              <a:lnSpc>
                <a:spcPts val="1800"/>
              </a:lnSpc>
              <a:spcAft>
                <a:spcPts val="400"/>
              </a:spcAft>
            </a:pPr>
            <a:r>
              <a:rPr lang="en-US" sz="1400" b="1" dirty="0">
                <a:solidFill>
                  <a:srgbClr val="465F92"/>
                </a:solidFill>
                <a:latin typeface="Montserrat"/>
              </a:rPr>
              <a:t>Mediterranean</a:t>
            </a:r>
            <a:r>
              <a:rPr lang="en-US" sz="1400" dirty="0">
                <a:solidFill>
                  <a:srgbClr val="465F92"/>
                </a:solidFill>
                <a:latin typeface="Montserrat"/>
              </a:rPr>
              <a:t> </a:t>
            </a:r>
            <a:r>
              <a:rPr lang="en-US" sz="1400" b="1" dirty="0">
                <a:solidFill>
                  <a:srgbClr val="465F92"/>
                </a:solidFill>
                <a:latin typeface="Montserrat"/>
              </a:rPr>
              <a:t>SHARED VISION on</a:t>
            </a:r>
            <a:r>
              <a:rPr lang="en-US" sz="1400" dirty="0">
                <a:solidFill>
                  <a:srgbClr val="465F92"/>
                </a:solidFill>
                <a:latin typeface="Montserrat"/>
              </a:rPr>
              <a:t> </a:t>
            </a:r>
            <a:r>
              <a:rPr lang="en-US" sz="1400" b="1" dirty="0">
                <a:solidFill>
                  <a:srgbClr val="465F92"/>
                </a:solidFill>
                <a:latin typeface="Montserrat"/>
              </a:rPr>
              <a:t>policies &amp; actions </a:t>
            </a:r>
          </a:p>
        </p:txBody>
      </p:sp>
      <p:grpSp>
        <p:nvGrpSpPr>
          <p:cNvPr id="121" name="Groupe 105">
            <a:extLst>
              <a:ext uri="{FF2B5EF4-FFF2-40B4-BE49-F238E27FC236}">
                <a16:creationId xmlns:a16="http://schemas.microsoft.com/office/drawing/2014/main" id="{9A794471-FD48-F14D-9D76-C2D94E8620DC}"/>
              </a:ext>
            </a:extLst>
          </p:cNvPr>
          <p:cNvGrpSpPr/>
          <p:nvPr/>
        </p:nvGrpSpPr>
        <p:grpSpPr>
          <a:xfrm>
            <a:off x="6665293" y="1628800"/>
            <a:ext cx="2499941" cy="4560223"/>
            <a:chOff x="9485497" y="2136092"/>
            <a:chExt cx="2499941" cy="4560222"/>
          </a:xfrm>
        </p:grpSpPr>
        <p:sp>
          <p:nvSpPr>
            <p:cNvPr id="122" name="ZoneTexte 36">
              <a:extLst>
                <a:ext uri="{FF2B5EF4-FFF2-40B4-BE49-F238E27FC236}">
                  <a16:creationId xmlns:a16="http://schemas.microsoft.com/office/drawing/2014/main" id="{EBE37B62-3990-604B-BDDC-EB1C1DE2794A}"/>
                </a:ext>
              </a:extLst>
            </p:cNvPr>
            <p:cNvSpPr txBox="1"/>
            <p:nvPr/>
          </p:nvSpPr>
          <p:spPr>
            <a:xfrm>
              <a:off x="10921701" y="3371261"/>
              <a:ext cx="10070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DC608"/>
                  </a:solidFill>
                  <a:latin typeface="Montserrat"/>
                </a:rPr>
                <a:t>Innovation</a:t>
              </a:r>
            </a:p>
          </p:txBody>
        </p:sp>
        <p:sp>
          <p:nvSpPr>
            <p:cNvPr id="123" name="ZoneTexte 37">
              <a:extLst>
                <a:ext uri="{FF2B5EF4-FFF2-40B4-BE49-F238E27FC236}">
                  <a16:creationId xmlns:a16="http://schemas.microsoft.com/office/drawing/2014/main" id="{AE602F61-92E3-E246-B7C2-7FF47DB8589B}"/>
                </a:ext>
              </a:extLst>
            </p:cNvPr>
            <p:cNvSpPr txBox="1"/>
            <p:nvPr/>
          </p:nvSpPr>
          <p:spPr>
            <a:xfrm>
              <a:off x="10848588" y="4728690"/>
              <a:ext cx="1136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159961"/>
                  </a:solidFill>
                  <a:latin typeface="Montserrat"/>
                </a:rPr>
                <a:t>Low-carbon </a:t>
              </a:r>
            </a:p>
            <a:p>
              <a:pPr algn="r"/>
              <a:r>
                <a:rPr lang="en-GB" sz="1200" dirty="0">
                  <a:solidFill>
                    <a:srgbClr val="159961"/>
                  </a:solidFill>
                  <a:latin typeface="Montserrat"/>
                </a:rPr>
                <a:t>economy</a:t>
              </a:r>
            </a:p>
          </p:txBody>
        </p:sp>
        <p:sp>
          <p:nvSpPr>
            <p:cNvPr id="124" name="ZoneTexte 38">
              <a:extLst>
                <a:ext uri="{FF2B5EF4-FFF2-40B4-BE49-F238E27FC236}">
                  <a16:creationId xmlns:a16="http://schemas.microsoft.com/office/drawing/2014/main" id="{8EB3B0EE-78B6-9D4C-AA85-75097F1B2257}"/>
                </a:ext>
              </a:extLst>
            </p:cNvPr>
            <p:cNvSpPr txBox="1"/>
            <p:nvPr/>
          </p:nvSpPr>
          <p:spPr>
            <a:xfrm>
              <a:off x="10920596" y="5963461"/>
              <a:ext cx="9637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98C222"/>
                  </a:solidFill>
                  <a:latin typeface="Montserrat"/>
                </a:rPr>
                <a:t>Natural/</a:t>
              </a:r>
              <a:br>
                <a:rPr lang="en-GB" sz="1200" dirty="0">
                  <a:solidFill>
                    <a:srgbClr val="98C222"/>
                  </a:solidFill>
                  <a:latin typeface="Montserrat"/>
                </a:rPr>
              </a:br>
              <a:r>
                <a:rPr lang="en-GB" sz="1200" dirty="0">
                  <a:solidFill>
                    <a:srgbClr val="98C222"/>
                  </a:solidFill>
                  <a:latin typeface="Montserrat"/>
                </a:rPr>
                <a:t>cultural </a:t>
              </a:r>
            </a:p>
            <a:p>
              <a:pPr algn="r"/>
              <a:r>
                <a:rPr lang="en-GB" sz="1200" dirty="0">
                  <a:solidFill>
                    <a:srgbClr val="98C222"/>
                  </a:solidFill>
                  <a:latin typeface="Montserrat"/>
                </a:rPr>
                <a:t>Resources</a:t>
              </a:r>
            </a:p>
          </p:txBody>
        </p:sp>
        <p:grpSp>
          <p:nvGrpSpPr>
            <p:cNvPr id="125" name="Groupe 104">
              <a:extLst>
                <a:ext uri="{FF2B5EF4-FFF2-40B4-BE49-F238E27FC236}">
                  <a16:creationId xmlns:a16="http://schemas.microsoft.com/office/drawing/2014/main" id="{7031F4C8-4EAA-3049-A8B6-D7822C9B1404}"/>
                </a:ext>
              </a:extLst>
            </p:cNvPr>
            <p:cNvGrpSpPr/>
            <p:nvPr/>
          </p:nvGrpSpPr>
          <p:grpSpPr>
            <a:xfrm>
              <a:off x="9485497" y="2136092"/>
              <a:ext cx="1508138" cy="4560222"/>
              <a:chOff x="9485497" y="2136092"/>
              <a:chExt cx="1508138" cy="4560222"/>
            </a:xfrm>
          </p:grpSpPr>
          <p:grpSp>
            <p:nvGrpSpPr>
              <p:cNvPr id="126" name="Groupe 15">
                <a:extLst>
                  <a:ext uri="{FF2B5EF4-FFF2-40B4-BE49-F238E27FC236}">
                    <a16:creationId xmlns:a16="http://schemas.microsoft.com/office/drawing/2014/main" id="{04B00887-9204-7C47-8C31-F7A8A4380005}"/>
                  </a:ext>
                </a:extLst>
              </p:cNvPr>
              <p:cNvGrpSpPr/>
              <p:nvPr/>
            </p:nvGrpSpPr>
            <p:grpSpPr>
              <a:xfrm>
                <a:off x="9606066" y="2297788"/>
                <a:ext cx="1266835" cy="1185861"/>
                <a:chOff x="9399504" y="2389355"/>
                <a:chExt cx="1266835" cy="1185861"/>
              </a:xfrm>
            </p:grpSpPr>
            <p:sp>
              <p:nvSpPr>
                <p:cNvPr id="144" name="Ellipse 16">
                  <a:extLst>
                    <a:ext uri="{FF2B5EF4-FFF2-40B4-BE49-F238E27FC236}">
                      <a16:creationId xmlns:a16="http://schemas.microsoft.com/office/drawing/2014/main" id="{8B2AEBA6-F792-A540-AA11-81C27791E3E4}"/>
                    </a:ext>
                  </a:extLst>
                </p:cNvPr>
                <p:cNvSpPr/>
                <p:nvPr/>
              </p:nvSpPr>
              <p:spPr>
                <a:xfrm>
                  <a:off x="9470941" y="2637005"/>
                  <a:ext cx="285750" cy="285750"/>
                </a:xfrm>
                <a:prstGeom prst="ellipse">
                  <a:avLst/>
                </a:prstGeom>
                <a:solidFill>
                  <a:srgbClr val="FDC608"/>
                </a:solidFill>
                <a:ln>
                  <a:noFill/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100" b="1" dirty="0">
                      <a:solidFill>
                        <a:srgbClr val="465F92"/>
                      </a:solidFill>
                      <a:latin typeface="Montserrat"/>
                    </a:rPr>
                    <a:t>1</a:t>
                  </a:r>
                </a:p>
              </p:txBody>
            </p:sp>
            <p:sp>
              <p:nvSpPr>
                <p:cNvPr id="145" name="Ellipse 17">
                  <a:extLst>
                    <a:ext uri="{FF2B5EF4-FFF2-40B4-BE49-F238E27FC236}">
                      <a16:creationId xmlns:a16="http://schemas.microsoft.com/office/drawing/2014/main" id="{5A581A16-FBE8-874C-B06A-AED0FAA41DFA}"/>
                    </a:ext>
                  </a:extLst>
                </p:cNvPr>
                <p:cNvSpPr/>
                <p:nvPr/>
              </p:nvSpPr>
              <p:spPr>
                <a:xfrm>
                  <a:off x="9861467" y="2389355"/>
                  <a:ext cx="285750" cy="285750"/>
                </a:xfrm>
                <a:prstGeom prst="ellipse">
                  <a:avLst/>
                </a:prstGeom>
                <a:solidFill>
                  <a:srgbClr val="FDC608"/>
                </a:solidFill>
                <a:ln>
                  <a:noFill/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100" b="1" dirty="0">
                      <a:solidFill>
                        <a:srgbClr val="465F92"/>
                      </a:solidFill>
                      <a:latin typeface="Montserrat"/>
                    </a:rPr>
                    <a:t>2</a:t>
                  </a:r>
                </a:p>
              </p:txBody>
            </p:sp>
            <p:sp>
              <p:nvSpPr>
                <p:cNvPr id="146" name="Ellipse 18">
                  <a:extLst>
                    <a:ext uri="{FF2B5EF4-FFF2-40B4-BE49-F238E27FC236}">
                      <a16:creationId xmlns:a16="http://schemas.microsoft.com/office/drawing/2014/main" id="{28C0A183-9D70-8144-9EAB-FC15119A8814}"/>
                    </a:ext>
                  </a:extLst>
                </p:cNvPr>
                <p:cNvSpPr/>
                <p:nvPr/>
              </p:nvSpPr>
              <p:spPr>
                <a:xfrm>
                  <a:off x="9818609" y="2772736"/>
                  <a:ext cx="285750" cy="285750"/>
                </a:xfrm>
                <a:prstGeom prst="ellipse">
                  <a:avLst/>
                </a:prstGeom>
                <a:solidFill>
                  <a:srgbClr val="FDC608"/>
                </a:solidFill>
                <a:ln>
                  <a:noFill/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100" b="1" dirty="0">
                      <a:solidFill>
                        <a:srgbClr val="465F92"/>
                      </a:solidFill>
                      <a:latin typeface="Montserrat"/>
                    </a:rPr>
                    <a:t>3</a:t>
                  </a:r>
                </a:p>
              </p:txBody>
            </p:sp>
            <p:sp>
              <p:nvSpPr>
                <p:cNvPr id="147" name="Ellipse 19">
                  <a:extLst>
                    <a:ext uri="{FF2B5EF4-FFF2-40B4-BE49-F238E27FC236}">
                      <a16:creationId xmlns:a16="http://schemas.microsoft.com/office/drawing/2014/main" id="{DC52F2F8-203A-D746-B74D-AA2B43D055E1}"/>
                    </a:ext>
                  </a:extLst>
                </p:cNvPr>
                <p:cNvSpPr/>
                <p:nvPr/>
              </p:nvSpPr>
              <p:spPr>
                <a:xfrm>
                  <a:off x="9399504" y="3020386"/>
                  <a:ext cx="500062" cy="500062"/>
                </a:xfrm>
                <a:prstGeom prst="ellipse">
                  <a:avLst/>
                </a:prstGeom>
                <a:solidFill>
                  <a:srgbClr val="FDC608"/>
                </a:solidFill>
                <a:ln>
                  <a:noFill/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00" b="1" dirty="0">
                      <a:solidFill>
                        <a:srgbClr val="465F92"/>
                      </a:solidFill>
                      <a:latin typeface="Montserrat"/>
                    </a:rPr>
                    <a:t>1/2</a:t>
                  </a:r>
                </a:p>
              </p:txBody>
            </p:sp>
            <p:sp>
              <p:nvSpPr>
                <p:cNvPr id="148" name="Ellipse 20">
                  <a:extLst>
                    <a:ext uri="{FF2B5EF4-FFF2-40B4-BE49-F238E27FC236}">
                      <a16:creationId xmlns:a16="http://schemas.microsoft.com/office/drawing/2014/main" id="{D5605253-8ED4-F244-8922-64CFCB3E345C}"/>
                    </a:ext>
                  </a:extLst>
                </p:cNvPr>
                <p:cNvSpPr/>
                <p:nvPr/>
              </p:nvSpPr>
              <p:spPr>
                <a:xfrm>
                  <a:off x="10166277" y="2566758"/>
                  <a:ext cx="500062" cy="500062"/>
                </a:xfrm>
                <a:prstGeom prst="ellipse">
                  <a:avLst/>
                </a:prstGeom>
                <a:solidFill>
                  <a:srgbClr val="FDC608"/>
                </a:solidFill>
                <a:ln>
                  <a:noFill/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00" b="1" dirty="0">
                      <a:solidFill>
                        <a:srgbClr val="465F92"/>
                      </a:solidFill>
                      <a:latin typeface="Montserrat"/>
                    </a:rPr>
                    <a:t>2/3</a:t>
                  </a:r>
                </a:p>
              </p:txBody>
            </p:sp>
            <p:sp>
              <p:nvSpPr>
                <p:cNvPr id="149" name="Ellipse 21">
                  <a:extLst>
                    <a:ext uri="{FF2B5EF4-FFF2-40B4-BE49-F238E27FC236}">
                      <a16:creationId xmlns:a16="http://schemas.microsoft.com/office/drawing/2014/main" id="{35BB86AA-81E3-D246-B78D-3AFE43AB0930}"/>
                    </a:ext>
                  </a:extLst>
                </p:cNvPr>
                <p:cNvSpPr/>
                <p:nvPr/>
              </p:nvSpPr>
              <p:spPr>
                <a:xfrm>
                  <a:off x="9961484" y="3075154"/>
                  <a:ext cx="500062" cy="500062"/>
                </a:xfrm>
                <a:prstGeom prst="ellipse">
                  <a:avLst/>
                </a:prstGeom>
                <a:solidFill>
                  <a:srgbClr val="FDC608"/>
                </a:solidFill>
                <a:ln>
                  <a:noFill/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00" b="1" dirty="0">
                      <a:solidFill>
                        <a:srgbClr val="465F92"/>
                      </a:solidFill>
                      <a:latin typeface="Montserrat"/>
                    </a:rPr>
                    <a:t>1/2/3</a:t>
                  </a:r>
                </a:p>
              </p:txBody>
            </p:sp>
          </p:grpSp>
          <p:grpSp>
            <p:nvGrpSpPr>
              <p:cNvPr id="127" name="Groupe 22">
                <a:extLst>
                  <a:ext uri="{FF2B5EF4-FFF2-40B4-BE49-F238E27FC236}">
                    <a16:creationId xmlns:a16="http://schemas.microsoft.com/office/drawing/2014/main" id="{28636F9E-9865-B947-B622-8816F8C29FD8}"/>
                  </a:ext>
                </a:extLst>
              </p:cNvPr>
              <p:cNvGrpSpPr/>
              <p:nvPr/>
            </p:nvGrpSpPr>
            <p:grpSpPr>
              <a:xfrm>
                <a:off x="9633728" y="3783922"/>
                <a:ext cx="1266835" cy="1185861"/>
                <a:chOff x="9174748" y="923925"/>
                <a:chExt cx="1266835" cy="1185861"/>
              </a:xfrm>
              <a:gradFill flip="none" rotWithShape="1">
                <a:gsLst>
                  <a:gs pos="0">
                    <a:srgbClr val="159961">
                      <a:shade val="30000"/>
                      <a:satMod val="115000"/>
                    </a:srgbClr>
                  </a:gs>
                  <a:gs pos="50000">
                    <a:srgbClr val="159961">
                      <a:shade val="67500"/>
                      <a:satMod val="115000"/>
                    </a:srgbClr>
                  </a:gs>
                  <a:gs pos="100000">
                    <a:srgbClr val="159961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/>
            </p:grpSpPr>
            <p:sp>
              <p:nvSpPr>
                <p:cNvPr id="138" name="Ellipse 23">
                  <a:extLst>
                    <a:ext uri="{FF2B5EF4-FFF2-40B4-BE49-F238E27FC236}">
                      <a16:creationId xmlns:a16="http://schemas.microsoft.com/office/drawing/2014/main" id="{1B7995FD-537D-0D49-A586-EB5901D0B19F}"/>
                    </a:ext>
                  </a:extLst>
                </p:cNvPr>
                <p:cNvSpPr/>
                <p:nvPr/>
              </p:nvSpPr>
              <p:spPr>
                <a:xfrm>
                  <a:off x="9246185" y="1171575"/>
                  <a:ext cx="285750" cy="2857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100" b="1" dirty="0">
                      <a:latin typeface="Montserrat"/>
                    </a:rPr>
                    <a:t>1</a:t>
                  </a:r>
                </a:p>
              </p:txBody>
            </p:sp>
            <p:sp>
              <p:nvSpPr>
                <p:cNvPr id="139" name="Ellipse 24">
                  <a:extLst>
                    <a:ext uri="{FF2B5EF4-FFF2-40B4-BE49-F238E27FC236}">
                      <a16:creationId xmlns:a16="http://schemas.microsoft.com/office/drawing/2014/main" id="{991D9C33-C264-7144-B8AA-183AFC123A6A}"/>
                    </a:ext>
                  </a:extLst>
                </p:cNvPr>
                <p:cNvSpPr/>
                <p:nvPr/>
              </p:nvSpPr>
              <p:spPr>
                <a:xfrm>
                  <a:off x="9636711" y="923925"/>
                  <a:ext cx="285750" cy="2857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100" b="1" dirty="0">
                      <a:latin typeface="Montserrat"/>
                    </a:rPr>
                    <a:t>2</a:t>
                  </a:r>
                </a:p>
              </p:txBody>
            </p:sp>
            <p:sp>
              <p:nvSpPr>
                <p:cNvPr id="140" name="Ellipse 25">
                  <a:extLst>
                    <a:ext uri="{FF2B5EF4-FFF2-40B4-BE49-F238E27FC236}">
                      <a16:creationId xmlns:a16="http://schemas.microsoft.com/office/drawing/2014/main" id="{83BC9B49-6A5F-8A42-91CA-4A52E313A18C}"/>
                    </a:ext>
                  </a:extLst>
                </p:cNvPr>
                <p:cNvSpPr/>
                <p:nvPr/>
              </p:nvSpPr>
              <p:spPr>
                <a:xfrm>
                  <a:off x="9593853" y="1307306"/>
                  <a:ext cx="285750" cy="2857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100" b="1" dirty="0">
                      <a:latin typeface="Montserrat"/>
                    </a:rPr>
                    <a:t>3</a:t>
                  </a:r>
                </a:p>
              </p:txBody>
            </p:sp>
            <p:sp>
              <p:nvSpPr>
                <p:cNvPr id="141" name="Ellipse 26">
                  <a:extLst>
                    <a:ext uri="{FF2B5EF4-FFF2-40B4-BE49-F238E27FC236}">
                      <a16:creationId xmlns:a16="http://schemas.microsoft.com/office/drawing/2014/main" id="{FCEA69CC-CDAA-DB47-B516-1A71462FC5E6}"/>
                    </a:ext>
                  </a:extLst>
                </p:cNvPr>
                <p:cNvSpPr/>
                <p:nvPr/>
              </p:nvSpPr>
              <p:spPr>
                <a:xfrm>
                  <a:off x="9174748" y="1554956"/>
                  <a:ext cx="500062" cy="50006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00" b="1" dirty="0">
                      <a:latin typeface="Montserrat"/>
                    </a:rPr>
                    <a:t>1/2</a:t>
                  </a:r>
                </a:p>
              </p:txBody>
            </p:sp>
            <p:sp>
              <p:nvSpPr>
                <p:cNvPr id="142" name="Ellipse 27">
                  <a:extLst>
                    <a:ext uri="{FF2B5EF4-FFF2-40B4-BE49-F238E27FC236}">
                      <a16:creationId xmlns:a16="http://schemas.microsoft.com/office/drawing/2014/main" id="{8EC2F82A-224E-BB41-86DD-822B7F4AFB70}"/>
                    </a:ext>
                  </a:extLst>
                </p:cNvPr>
                <p:cNvSpPr/>
                <p:nvPr/>
              </p:nvSpPr>
              <p:spPr>
                <a:xfrm>
                  <a:off x="9941521" y="1101328"/>
                  <a:ext cx="500062" cy="50006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00" b="1" dirty="0">
                      <a:latin typeface="Montserrat"/>
                    </a:rPr>
                    <a:t>2/3</a:t>
                  </a:r>
                </a:p>
              </p:txBody>
            </p:sp>
            <p:sp>
              <p:nvSpPr>
                <p:cNvPr id="143" name="Ellipse 28">
                  <a:extLst>
                    <a:ext uri="{FF2B5EF4-FFF2-40B4-BE49-F238E27FC236}">
                      <a16:creationId xmlns:a16="http://schemas.microsoft.com/office/drawing/2014/main" id="{20855008-C113-A44F-AC8E-CBD2F086F86E}"/>
                    </a:ext>
                  </a:extLst>
                </p:cNvPr>
                <p:cNvSpPr/>
                <p:nvPr/>
              </p:nvSpPr>
              <p:spPr>
                <a:xfrm>
                  <a:off x="9736728" y="1609724"/>
                  <a:ext cx="500062" cy="50006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00" b="1" dirty="0">
                      <a:latin typeface="Montserrat"/>
                    </a:rPr>
                    <a:t>1/2/3</a:t>
                  </a:r>
                </a:p>
              </p:txBody>
            </p:sp>
          </p:grpSp>
          <p:grpSp>
            <p:nvGrpSpPr>
              <p:cNvPr id="128" name="Groupe 29">
                <a:extLst>
                  <a:ext uri="{FF2B5EF4-FFF2-40B4-BE49-F238E27FC236}">
                    <a16:creationId xmlns:a16="http://schemas.microsoft.com/office/drawing/2014/main" id="{1E31A0CD-7D32-8B40-9F7B-1ADBC85E4BBB}"/>
                  </a:ext>
                </a:extLst>
              </p:cNvPr>
              <p:cNvGrpSpPr/>
              <p:nvPr/>
            </p:nvGrpSpPr>
            <p:grpSpPr>
              <a:xfrm>
                <a:off x="9632163" y="5378354"/>
                <a:ext cx="1266835" cy="1185861"/>
                <a:chOff x="9111266" y="878871"/>
                <a:chExt cx="1266835" cy="1185861"/>
              </a:xfrm>
              <a:gradFill flip="none" rotWithShape="1">
                <a:gsLst>
                  <a:gs pos="0">
                    <a:srgbClr val="98C222">
                      <a:shade val="30000"/>
                      <a:satMod val="115000"/>
                    </a:srgbClr>
                  </a:gs>
                  <a:gs pos="50000">
                    <a:srgbClr val="98C222">
                      <a:shade val="67500"/>
                      <a:satMod val="115000"/>
                    </a:srgbClr>
                  </a:gs>
                  <a:gs pos="100000">
                    <a:srgbClr val="98C222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/>
            </p:grpSpPr>
            <p:sp>
              <p:nvSpPr>
                <p:cNvPr id="132" name="Ellipse 30">
                  <a:extLst>
                    <a:ext uri="{FF2B5EF4-FFF2-40B4-BE49-F238E27FC236}">
                      <a16:creationId xmlns:a16="http://schemas.microsoft.com/office/drawing/2014/main" id="{6FCE08DB-1848-8549-812C-75C5EB441611}"/>
                    </a:ext>
                  </a:extLst>
                </p:cNvPr>
                <p:cNvSpPr/>
                <p:nvPr/>
              </p:nvSpPr>
              <p:spPr>
                <a:xfrm>
                  <a:off x="9182703" y="1126521"/>
                  <a:ext cx="285750" cy="2857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100" b="1" dirty="0">
                      <a:latin typeface="Montserrat"/>
                    </a:rPr>
                    <a:t>1</a:t>
                  </a:r>
                </a:p>
              </p:txBody>
            </p:sp>
            <p:sp>
              <p:nvSpPr>
                <p:cNvPr id="133" name="Ellipse 31">
                  <a:extLst>
                    <a:ext uri="{FF2B5EF4-FFF2-40B4-BE49-F238E27FC236}">
                      <a16:creationId xmlns:a16="http://schemas.microsoft.com/office/drawing/2014/main" id="{4CA08C45-F2C8-9342-AA14-F8BCBE07F2A7}"/>
                    </a:ext>
                  </a:extLst>
                </p:cNvPr>
                <p:cNvSpPr/>
                <p:nvPr/>
              </p:nvSpPr>
              <p:spPr>
                <a:xfrm>
                  <a:off x="9573229" y="878871"/>
                  <a:ext cx="285750" cy="2857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100" b="1" dirty="0">
                      <a:latin typeface="Montserrat"/>
                    </a:rPr>
                    <a:t>2</a:t>
                  </a:r>
                </a:p>
              </p:txBody>
            </p:sp>
            <p:sp>
              <p:nvSpPr>
                <p:cNvPr id="134" name="Ellipse 32">
                  <a:extLst>
                    <a:ext uri="{FF2B5EF4-FFF2-40B4-BE49-F238E27FC236}">
                      <a16:creationId xmlns:a16="http://schemas.microsoft.com/office/drawing/2014/main" id="{36568C7E-22F7-4142-88F4-B7B307D74FEE}"/>
                    </a:ext>
                  </a:extLst>
                </p:cNvPr>
                <p:cNvSpPr/>
                <p:nvPr/>
              </p:nvSpPr>
              <p:spPr>
                <a:xfrm>
                  <a:off x="9530371" y="1262252"/>
                  <a:ext cx="285750" cy="2857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100" b="1" dirty="0">
                      <a:latin typeface="Montserrat"/>
                    </a:rPr>
                    <a:t>3</a:t>
                  </a:r>
                </a:p>
              </p:txBody>
            </p:sp>
            <p:sp>
              <p:nvSpPr>
                <p:cNvPr id="135" name="Ellipse 33">
                  <a:extLst>
                    <a:ext uri="{FF2B5EF4-FFF2-40B4-BE49-F238E27FC236}">
                      <a16:creationId xmlns:a16="http://schemas.microsoft.com/office/drawing/2014/main" id="{BA2EA766-52B4-8D49-A7C1-898F70424422}"/>
                    </a:ext>
                  </a:extLst>
                </p:cNvPr>
                <p:cNvSpPr/>
                <p:nvPr/>
              </p:nvSpPr>
              <p:spPr>
                <a:xfrm>
                  <a:off x="9111266" y="1509902"/>
                  <a:ext cx="500062" cy="50006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00" b="1" dirty="0">
                      <a:latin typeface="Montserrat"/>
                    </a:rPr>
                    <a:t>1/2</a:t>
                  </a:r>
                </a:p>
              </p:txBody>
            </p:sp>
            <p:sp>
              <p:nvSpPr>
                <p:cNvPr id="136" name="Ellipse 34">
                  <a:extLst>
                    <a:ext uri="{FF2B5EF4-FFF2-40B4-BE49-F238E27FC236}">
                      <a16:creationId xmlns:a16="http://schemas.microsoft.com/office/drawing/2014/main" id="{15CA93AE-01E2-5D4A-9051-4B85B1920E9C}"/>
                    </a:ext>
                  </a:extLst>
                </p:cNvPr>
                <p:cNvSpPr/>
                <p:nvPr/>
              </p:nvSpPr>
              <p:spPr>
                <a:xfrm>
                  <a:off x="9878039" y="1056274"/>
                  <a:ext cx="500062" cy="50006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00" b="1" dirty="0">
                      <a:latin typeface="Montserrat"/>
                    </a:rPr>
                    <a:t>2/3</a:t>
                  </a:r>
                </a:p>
              </p:txBody>
            </p:sp>
            <p:sp>
              <p:nvSpPr>
                <p:cNvPr id="137" name="Ellipse 35">
                  <a:extLst>
                    <a:ext uri="{FF2B5EF4-FFF2-40B4-BE49-F238E27FC236}">
                      <a16:creationId xmlns:a16="http://schemas.microsoft.com/office/drawing/2014/main" id="{46EEA245-9E57-C441-958D-2706E7AF3F03}"/>
                    </a:ext>
                  </a:extLst>
                </p:cNvPr>
                <p:cNvSpPr/>
                <p:nvPr/>
              </p:nvSpPr>
              <p:spPr>
                <a:xfrm>
                  <a:off x="9673246" y="1564670"/>
                  <a:ext cx="500062" cy="50006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00" b="1" dirty="0">
                      <a:latin typeface="Montserrat"/>
                    </a:rPr>
                    <a:t>1/2/3</a:t>
                  </a:r>
                </a:p>
              </p:txBody>
            </p:sp>
          </p:grpSp>
          <p:sp>
            <p:nvSpPr>
              <p:cNvPr id="129" name="Ellipse 56">
                <a:extLst>
                  <a:ext uri="{FF2B5EF4-FFF2-40B4-BE49-F238E27FC236}">
                    <a16:creationId xmlns:a16="http://schemas.microsoft.com/office/drawing/2014/main" id="{B5570D8A-862D-6343-8D0E-A1BE478EB322}"/>
                  </a:ext>
                </a:extLst>
              </p:cNvPr>
              <p:cNvSpPr/>
              <p:nvPr/>
            </p:nvSpPr>
            <p:spPr>
              <a:xfrm>
                <a:off x="9485497" y="2136092"/>
                <a:ext cx="1472020" cy="1513685"/>
              </a:xfrm>
              <a:prstGeom prst="ellipse">
                <a:avLst/>
              </a:prstGeom>
              <a:noFill/>
              <a:ln>
                <a:solidFill>
                  <a:srgbClr val="FDC6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Montserrat"/>
                </a:endParaRPr>
              </a:p>
            </p:txBody>
          </p:sp>
          <p:sp>
            <p:nvSpPr>
              <p:cNvPr id="130" name="Ellipse 57">
                <a:extLst>
                  <a:ext uri="{FF2B5EF4-FFF2-40B4-BE49-F238E27FC236}">
                    <a16:creationId xmlns:a16="http://schemas.microsoft.com/office/drawing/2014/main" id="{1BFD9E15-99C5-0B42-BAA8-F6F701FD546A}"/>
                  </a:ext>
                </a:extLst>
              </p:cNvPr>
              <p:cNvSpPr/>
              <p:nvPr/>
            </p:nvSpPr>
            <p:spPr>
              <a:xfrm>
                <a:off x="9521615" y="3717032"/>
                <a:ext cx="1472020" cy="1459743"/>
              </a:xfrm>
              <a:prstGeom prst="ellipse">
                <a:avLst/>
              </a:prstGeom>
              <a:noFill/>
              <a:ln>
                <a:solidFill>
                  <a:srgbClr val="1599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Montserrat"/>
                </a:endParaRPr>
              </a:p>
            </p:txBody>
          </p:sp>
          <p:sp>
            <p:nvSpPr>
              <p:cNvPr id="131" name="Ellipse 58">
                <a:extLst>
                  <a:ext uri="{FF2B5EF4-FFF2-40B4-BE49-F238E27FC236}">
                    <a16:creationId xmlns:a16="http://schemas.microsoft.com/office/drawing/2014/main" id="{571C2982-07CB-134C-AEC6-34C7DD5A2F2A}"/>
                  </a:ext>
                </a:extLst>
              </p:cNvPr>
              <p:cNvSpPr/>
              <p:nvPr/>
            </p:nvSpPr>
            <p:spPr>
              <a:xfrm>
                <a:off x="9490852" y="5274405"/>
                <a:ext cx="1472020" cy="1421909"/>
              </a:xfrm>
              <a:prstGeom prst="ellipse">
                <a:avLst/>
              </a:prstGeom>
              <a:noFill/>
              <a:ln>
                <a:solidFill>
                  <a:srgbClr val="98C2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Montserrat"/>
                </a:endParaRPr>
              </a:p>
            </p:txBody>
          </p:sp>
        </p:grpSp>
      </p:grpSp>
      <p:sp>
        <p:nvSpPr>
          <p:cNvPr id="151" name="ZoneTexte 65">
            <a:extLst>
              <a:ext uri="{FF2B5EF4-FFF2-40B4-BE49-F238E27FC236}">
                <a16:creationId xmlns:a16="http://schemas.microsoft.com/office/drawing/2014/main" id="{B04057AB-FF7C-B443-9A35-9C12AE8A9EB7}"/>
              </a:ext>
            </a:extLst>
          </p:cNvPr>
          <p:cNvSpPr txBox="1"/>
          <p:nvPr/>
        </p:nvSpPr>
        <p:spPr>
          <a:xfrm>
            <a:off x="3925685" y="3264834"/>
            <a:ext cx="11416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Montserrat"/>
              </a:rPr>
              <a:t>exchanges</a:t>
            </a:r>
          </a:p>
        </p:txBody>
      </p:sp>
      <p:sp>
        <p:nvSpPr>
          <p:cNvPr id="152" name="Rectangle 69">
            <a:extLst>
              <a:ext uri="{FF2B5EF4-FFF2-40B4-BE49-F238E27FC236}">
                <a16:creationId xmlns:a16="http://schemas.microsoft.com/office/drawing/2014/main" id="{84A58794-F08B-094A-90BD-9B746260F1FA}"/>
              </a:ext>
            </a:extLst>
          </p:cNvPr>
          <p:cNvSpPr/>
          <p:nvPr/>
        </p:nvSpPr>
        <p:spPr>
          <a:xfrm>
            <a:off x="3276374" y="2428997"/>
            <a:ext cx="2337475" cy="345743"/>
          </a:xfrm>
          <a:prstGeom prst="rect">
            <a:avLst/>
          </a:prstGeom>
          <a:solidFill>
            <a:srgbClr val="FDC608"/>
          </a:solidFill>
          <a:ln w="19050"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14288" algn="ctr"/>
            <a:r>
              <a:rPr lang="en-GB" sz="1400" b="1" dirty="0">
                <a:solidFill>
                  <a:srgbClr val="465F92"/>
                </a:solidFill>
                <a:latin typeface="Montserrat"/>
              </a:rPr>
              <a:t>HP Blue Growth</a:t>
            </a:r>
          </a:p>
        </p:txBody>
      </p:sp>
      <p:sp>
        <p:nvSpPr>
          <p:cNvPr id="153" name="Rectangle 66">
            <a:extLst>
              <a:ext uri="{FF2B5EF4-FFF2-40B4-BE49-F238E27FC236}">
                <a16:creationId xmlns:a16="http://schemas.microsoft.com/office/drawing/2014/main" id="{8EBAA6ED-9D47-B042-BFA9-05BD08E335AF}"/>
              </a:ext>
            </a:extLst>
          </p:cNvPr>
          <p:cNvSpPr/>
          <p:nvPr/>
        </p:nvSpPr>
        <p:spPr>
          <a:xfrm>
            <a:off x="3283996" y="2046027"/>
            <a:ext cx="2324156" cy="329000"/>
          </a:xfrm>
          <a:prstGeom prst="rect">
            <a:avLst/>
          </a:prstGeom>
          <a:solidFill>
            <a:srgbClr val="FDC608"/>
          </a:solidFill>
          <a:ln w="19050"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14288" algn="ctr"/>
            <a:r>
              <a:rPr lang="en-GB" sz="1400" b="1" dirty="0">
                <a:solidFill>
                  <a:srgbClr val="465F92"/>
                </a:solidFill>
                <a:latin typeface="Montserrat"/>
              </a:rPr>
              <a:t>HP Green Growth</a:t>
            </a:r>
          </a:p>
        </p:txBody>
      </p:sp>
      <p:sp>
        <p:nvSpPr>
          <p:cNvPr id="154" name="Rectangle 70">
            <a:extLst>
              <a:ext uri="{FF2B5EF4-FFF2-40B4-BE49-F238E27FC236}">
                <a16:creationId xmlns:a16="http://schemas.microsoft.com/office/drawing/2014/main" id="{BA366F78-8CF3-914A-8B11-34A44B350DCF}"/>
              </a:ext>
            </a:extLst>
          </p:cNvPr>
          <p:cNvSpPr/>
          <p:nvPr/>
        </p:nvSpPr>
        <p:spPr>
          <a:xfrm>
            <a:off x="3282449" y="2811968"/>
            <a:ext cx="2336482" cy="329000"/>
          </a:xfrm>
          <a:prstGeom prst="rect">
            <a:avLst/>
          </a:prstGeom>
          <a:solidFill>
            <a:srgbClr val="FDC608"/>
          </a:solidFill>
          <a:ln w="19050"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14288" algn="ctr"/>
            <a:r>
              <a:rPr lang="en-GB" sz="1400" b="1" dirty="0">
                <a:solidFill>
                  <a:srgbClr val="465F92"/>
                </a:solidFill>
                <a:latin typeface="Montserrat"/>
              </a:rPr>
              <a:t>HP Social &amp; Creative</a:t>
            </a:r>
          </a:p>
        </p:txBody>
      </p:sp>
      <p:sp>
        <p:nvSpPr>
          <p:cNvPr id="155" name="Rectangle 78">
            <a:extLst>
              <a:ext uri="{FF2B5EF4-FFF2-40B4-BE49-F238E27FC236}">
                <a16:creationId xmlns:a16="http://schemas.microsoft.com/office/drawing/2014/main" id="{9B1AF6E4-8DAB-9F4B-BA45-62C830A4F474}"/>
              </a:ext>
            </a:extLst>
          </p:cNvPr>
          <p:cNvSpPr/>
          <p:nvPr/>
        </p:nvSpPr>
        <p:spPr>
          <a:xfrm>
            <a:off x="3282449" y="5238620"/>
            <a:ext cx="2356358" cy="379243"/>
          </a:xfrm>
          <a:prstGeom prst="rect">
            <a:avLst/>
          </a:prstGeom>
          <a:solidFill>
            <a:srgbClr val="98C222"/>
          </a:solidFill>
          <a:ln w="19050"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14288" algn="ctr"/>
            <a:r>
              <a:rPr lang="en-GB" sz="1400" b="1" dirty="0">
                <a:solidFill>
                  <a:schemeClr val="bg1"/>
                </a:solidFill>
                <a:latin typeface="Montserrat"/>
              </a:rPr>
              <a:t>HP Sustainable Tourism</a:t>
            </a:r>
          </a:p>
        </p:txBody>
      </p:sp>
      <p:sp>
        <p:nvSpPr>
          <p:cNvPr id="156" name="Rectangle 79">
            <a:extLst>
              <a:ext uri="{FF2B5EF4-FFF2-40B4-BE49-F238E27FC236}">
                <a16:creationId xmlns:a16="http://schemas.microsoft.com/office/drawing/2014/main" id="{BA1AC8CA-2B53-A642-AE73-990606153E06}"/>
              </a:ext>
            </a:extLst>
          </p:cNvPr>
          <p:cNvSpPr/>
          <p:nvPr/>
        </p:nvSpPr>
        <p:spPr>
          <a:xfrm>
            <a:off x="3282449" y="5655090"/>
            <a:ext cx="2356358" cy="379243"/>
          </a:xfrm>
          <a:prstGeom prst="rect">
            <a:avLst/>
          </a:prstGeom>
          <a:solidFill>
            <a:srgbClr val="98C222"/>
          </a:solidFill>
          <a:ln w="19050"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14288" algn="ctr"/>
            <a:r>
              <a:rPr lang="en-GB" sz="1400" b="1" dirty="0">
                <a:solidFill>
                  <a:schemeClr val="bg1"/>
                </a:solidFill>
                <a:latin typeface="Montserrat"/>
              </a:rPr>
              <a:t>HP Biodiversity Protection</a:t>
            </a:r>
          </a:p>
        </p:txBody>
      </p:sp>
      <p:sp>
        <p:nvSpPr>
          <p:cNvPr id="157" name="Rectangle 71">
            <a:extLst>
              <a:ext uri="{FF2B5EF4-FFF2-40B4-BE49-F238E27FC236}">
                <a16:creationId xmlns:a16="http://schemas.microsoft.com/office/drawing/2014/main" id="{FDA65F5E-FF27-E74E-A079-DE3321AF1185}"/>
              </a:ext>
            </a:extLst>
          </p:cNvPr>
          <p:cNvSpPr/>
          <p:nvPr/>
        </p:nvSpPr>
        <p:spPr>
          <a:xfrm>
            <a:off x="3282450" y="3714312"/>
            <a:ext cx="2349625" cy="314139"/>
          </a:xfrm>
          <a:prstGeom prst="rect">
            <a:avLst/>
          </a:prstGeom>
          <a:solidFill>
            <a:srgbClr val="159961"/>
          </a:solidFill>
          <a:ln w="19050"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14288" algn="ctr"/>
            <a:r>
              <a:rPr lang="en-GB" sz="1400" b="1" dirty="0">
                <a:solidFill>
                  <a:schemeClr val="bg1"/>
                </a:solidFill>
                <a:latin typeface="Montserrat"/>
              </a:rPr>
              <a:t>HP Efficient Buildings</a:t>
            </a:r>
          </a:p>
        </p:txBody>
      </p:sp>
      <p:sp>
        <p:nvSpPr>
          <p:cNvPr id="158" name="Rectangle 73">
            <a:extLst>
              <a:ext uri="{FF2B5EF4-FFF2-40B4-BE49-F238E27FC236}">
                <a16:creationId xmlns:a16="http://schemas.microsoft.com/office/drawing/2014/main" id="{57966250-C5CB-7443-BAFD-1625A37B993D}"/>
              </a:ext>
            </a:extLst>
          </p:cNvPr>
          <p:cNvSpPr/>
          <p:nvPr/>
        </p:nvSpPr>
        <p:spPr>
          <a:xfrm>
            <a:off x="3282450" y="4424947"/>
            <a:ext cx="2349625" cy="314139"/>
          </a:xfrm>
          <a:prstGeom prst="rect">
            <a:avLst/>
          </a:prstGeom>
          <a:solidFill>
            <a:srgbClr val="159961"/>
          </a:solidFill>
          <a:ln w="19050"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14288" algn="ctr"/>
            <a:r>
              <a:rPr lang="en-GB" sz="1400" b="1" dirty="0">
                <a:solidFill>
                  <a:schemeClr val="bg1"/>
                </a:solidFill>
                <a:latin typeface="Montserrat"/>
              </a:rPr>
              <a:t>HP Renewable Energy</a:t>
            </a:r>
          </a:p>
        </p:txBody>
      </p:sp>
      <p:sp>
        <p:nvSpPr>
          <p:cNvPr id="159" name="Rectangle 72">
            <a:extLst>
              <a:ext uri="{FF2B5EF4-FFF2-40B4-BE49-F238E27FC236}">
                <a16:creationId xmlns:a16="http://schemas.microsoft.com/office/drawing/2014/main" id="{09833731-8E0C-8147-86AA-8BCBBB380BF6}"/>
              </a:ext>
            </a:extLst>
          </p:cNvPr>
          <p:cNvSpPr/>
          <p:nvPr/>
        </p:nvSpPr>
        <p:spPr>
          <a:xfrm>
            <a:off x="3282450" y="4069629"/>
            <a:ext cx="2356357" cy="314139"/>
          </a:xfrm>
          <a:prstGeom prst="rect">
            <a:avLst/>
          </a:prstGeom>
          <a:solidFill>
            <a:srgbClr val="159961"/>
          </a:solidFill>
          <a:ln w="19050"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14288" algn="ctr"/>
            <a:r>
              <a:rPr lang="en-GB" sz="1400" b="1" dirty="0">
                <a:solidFill>
                  <a:schemeClr val="bg1"/>
                </a:solidFill>
                <a:latin typeface="Montserrat"/>
              </a:rPr>
              <a:t>HP Urban Transport</a:t>
            </a:r>
          </a:p>
        </p:txBody>
      </p:sp>
      <p:sp>
        <p:nvSpPr>
          <p:cNvPr id="161" name="ZoneTexte 103">
            <a:extLst>
              <a:ext uri="{FF2B5EF4-FFF2-40B4-BE49-F238E27FC236}">
                <a16:creationId xmlns:a16="http://schemas.microsoft.com/office/drawing/2014/main" id="{7321DE41-80CB-3E46-BE53-302AD5E8B4B7}"/>
              </a:ext>
            </a:extLst>
          </p:cNvPr>
          <p:cNvSpPr txBox="1"/>
          <p:nvPr/>
        </p:nvSpPr>
        <p:spPr>
          <a:xfrm>
            <a:off x="4006396" y="4849036"/>
            <a:ext cx="11416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Montserrat"/>
              </a:rPr>
              <a:t>exchanges</a:t>
            </a:r>
          </a:p>
        </p:txBody>
      </p:sp>
      <p:sp>
        <p:nvSpPr>
          <p:cNvPr id="162" name="ZoneTexte 106">
            <a:extLst>
              <a:ext uri="{FF2B5EF4-FFF2-40B4-BE49-F238E27FC236}">
                <a16:creationId xmlns:a16="http://schemas.microsoft.com/office/drawing/2014/main" id="{1A30933B-7FF3-FF4C-9465-339542DA1201}"/>
              </a:ext>
            </a:extLst>
          </p:cNvPr>
          <p:cNvSpPr txBox="1"/>
          <p:nvPr/>
        </p:nvSpPr>
        <p:spPr>
          <a:xfrm>
            <a:off x="6159020" y="767178"/>
            <a:ext cx="2701093" cy="88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  <a:spcAft>
                <a:spcPts val="400"/>
              </a:spcAft>
            </a:pPr>
            <a:r>
              <a:rPr lang="en-US" sz="1600" b="1" dirty="0">
                <a:solidFill>
                  <a:srgbClr val="FF0000"/>
                </a:solidFill>
                <a:latin typeface="Montserrat"/>
              </a:rPr>
              <a:t>1</a:t>
            </a:r>
            <a:r>
              <a:rPr lang="en-US" sz="1600" b="1" baseline="30000" dirty="0">
                <a:solidFill>
                  <a:srgbClr val="FF0000"/>
                </a:solidFill>
                <a:latin typeface="Montserrat"/>
              </a:rPr>
              <a:t>st</a:t>
            </a:r>
            <a:r>
              <a:rPr lang="en-US" sz="1600" b="1" dirty="0">
                <a:solidFill>
                  <a:srgbClr val="FF0000"/>
                </a:solidFill>
                <a:latin typeface="Montserrat"/>
              </a:rPr>
              <a:t> level impact</a:t>
            </a:r>
            <a:endParaRPr lang="en-US" sz="1600" b="1" dirty="0">
              <a:solidFill>
                <a:srgbClr val="465F92"/>
              </a:solidFill>
              <a:latin typeface="Montserrat"/>
            </a:endParaRPr>
          </a:p>
          <a:p>
            <a:pPr algn="ctr">
              <a:lnSpc>
                <a:spcPts val="1800"/>
              </a:lnSpc>
              <a:spcAft>
                <a:spcPts val="400"/>
              </a:spcAft>
            </a:pPr>
            <a:r>
              <a:rPr lang="en-US" sz="1600" b="1" dirty="0">
                <a:solidFill>
                  <a:srgbClr val="FF0000"/>
                </a:solidFill>
                <a:latin typeface="Montserrat"/>
              </a:rPr>
              <a:t>MODULAR</a:t>
            </a:r>
            <a:r>
              <a:rPr lang="en-US" sz="1600" dirty="0">
                <a:solidFill>
                  <a:srgbClr val="FF0000"/>
                </a:solidFill>
                <a:latin typeface="Montserrat"/>
              </a:rPr>
              <a:t> projects  </a:t>
            </a:r>
          </a:p>
          <a:p>
            <a:pPr algn="ctr">
              <a:lnSpc>
                <a:spcPts val="1800"/>
              </a:lnSpc>
              <a:spcAft>
                <a:spcPts val="400"/>
              </a:spcAft>
            </a:pPr>
            <a:r>
              <a:rPr lang="en-US" sz="1400" b="1" dirty="0">
                <a:solidFill>
                  <a:srgbClr val="465F92"/>
                </a:solidFill>
                <a:latin typeface="Montserrat"/>
              </a:rPr>
              <a:t>Local results </a:t>
            </a:r>
          </a:p>
        </p:txBody>
      </p:sp>
      <p:grpSp>
        <p:nvGrpSpPr>
          <p:cNvPr id="163" name="Groupe 109">
            <a:extLst>
              <a:ext uri="{FF2B5EF4-FFF2-40B4-BE49-F238E27FC236}">
                <a16:creationId xmlns:a16="http://schemas.microsoft.com/office/drawing/2014/main" id="{7F8194FE-93D5-A443-B986-A5E2BF73E8D7}"/>
              </a:ext>
            </a:extLst>
          </p:cNvPr>
          <p:cNvGrpSpPr/>
          <p:nvPr/>
        </p:nvGrpSpPr>
        <p:grpSpPr>
          <a:xfrm flipH="1">
            <a:off x="764954" y="2177105"/>
            <a:ext cx="648073" cy="680294"/>
            <a:chOff x="-2774093" y="-258624"/>
            <a:chExt cx="3243536" cy="3243536"/>
          </a:xfrm>
        </p:grpSpPr>
        <p:sp>
          <p:nvSpPr>
            <p:cNvPr id="164" name="Ellipse 108">
              <a:extLst>
                <a:ext uri="{FF2B5EF4-FFF2-40B4-BE49-F238E27FC236}">
                  <a16:creationId xmlns:a16="http://schemas.microsoft.com/office/drawing/2014/main" id="{B6340855-FA12-4A43-B764-6DE8921D87C7}"/>
                </a:ext>
              </a:extLst>
            </p:cNvPr>
            <p:cNvSpPr/>
            <p:nvPr/>
          </p:nvSpPr>
          <p:spPr>
            <a:xfrm>
              <a:off x="-2774093" y="-258624"/>
              <a:ext cx="3243536" cy="3243536"/>
            </a:xfrm>
            <a:prstGeom prst="ellipse">
              <a:avLst/>
            </a:prstGeom>
            <a:solidFill>
              <a:srgbClr val="3C74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Montserrat"/>
              </a:endParaRPr>
            </a:p>
          </p:txBody>
        </p:sp>
        <p:pic>
          <p:nvPicPr>
            <p:cNvPr id="165" name="Image 107">
              <a:extLst>
                <a:ext uri="{FF2B5EF4-FFF2-40B4-BE49-F238E27FC236}">
                  <a16:creationId xmlns:a16="http://schemas.microsoft.com/office/drawing/2014/main" id="{C2378D0B-05B1-324F-A749-2366CD0691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92665" y="-101787"/>
              <a:ext cx="2229617" cy="2337821"/>
            </a:xfrm>
            <a:prstGeom prst="rect">
              <a:avLst/>
            </a:prstGeom>
          </p:spPr>
        </p:pic>
      </p:grpSp>
      <p:grpSp>
        <p:nvGrpSpPr>
          <p:cNvPr id="166" name="Groupe 88">
            <a:extLst>
              <a:ext uri="{FF2B5EF4-FFF2-40B4-BE49-F238E27FC236}">
                <a16:creationId xmlns:a16="http://schemas.microsoft.com/office/drawing/2014/main" id="{88BA0BEE-8AD1-EC4D-BFCC-207FF0AE2409}"/>
              </a:ext>
            </a:extLst>
          </p:cNvPr>
          <p:cNvGrpSpPr/>
          <p:nvPr/>
        </p:nvGrpSpPr>
        <p:grpSpPr>
          <a:xfrm rot="16200000">
            <a:off x="5920542" y="3484056"/>
            <a:ext cx="567396" cy="826862"/>
            <a:chOff x="277565" y="3018281"/>
            <a:chExt cx="567396" cy="826862"/>
          </a:xfrm>
        </p:grpSpPr>
        <p:pic>
          <p:nvPicPr>
            <p:cNvPr id="167" name="Image 94">
              <a:extLst>
                <a:ext uri="{FF2B5EF4-FFF2-40B4-BE49-F238E27FC236}">
                  <a16:creationId xmlns:a16="http://schemas.microsoft.com/office/drawing/2014/main" id="{FA4819A1-5C8F-F743-9CA3-CFBEEC9FFEF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565" y="3139484"/>
              <a:ext cx="561783" cy="579032"/>
            </a:xfrm>
            <a:prstGeom prst="rect">
              <a:avLst/>
            </a:prstGeom>
          </p:spPr>
        </p:pic>
        <p:sp>
          <p:nvSpPr>
            <p:cNvPr id="168" name="Flèche vers le haut 99">
              <a:extLst>
                <a:ext uri="{FF2B5EF4-FFF2-40B4-BE49-F238E27FC236}">
                  <a16:creationId xmlns:a16="http://schemas.microsoft.com/office/drawing/2014/main" id="{852B4F10-8C3E-9E4A-9866-043F381A133A}"/>
                </a:ext>
              </a:extLst>
            </p:cNvPr>
            <p:cNvSpPr/>
            <p:nvPr/>
          </p:nvSpPr>
          <p:spPr>
            <a:xfrm>
              <a:off x="277565" y="3018281"/>
              <a:ext cx="44357" cy="354701"/>
            </a:xfrm>
            <a:prstGeom prst="upArrow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Montserrat"/>
              </a:endParaRPr>
            </a:p>
          </p:txBody>
        </p:sp>
        <p:sp>
          <p:nvSpPr>
            <p:cNvPr id="169" name="Flèche vers le haut 100">
              <a:extLst>
                <a:ext uri="{FF2B5EF4-FFF2-40B4-BE49-F238E27FC236}">
                  <a16:creationId xmlns:a16="http://schemas.microsoft.com/office/drawing/2014/main" id="{D0074D58-0FC1-CA42-82FE-50DC89E3EF56}"/>
                </a:ext>
              </a:extLst>
            </p:cNvPr>
            <p:cNvSpPr/>
            <p:nvPr/>
          </p:nvSpPr>
          <p:spPr>
            <a:xfrm flipH="1" flipV="1">
              <a:off x="800604" y="3484529"/>
              <a:ext cx="44357" cy="360614"/>
            </a:xfrm>
            <a:prstGeom prst="up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Montserrat"/>
              </a:endParaRPr>
            </a:p>
          </p:txBody>
        </p:sp>
      </p:grpSp>
      <p:grpSp>
        <p:nvGrpSpPr>
          <p:cNvPr id="170" name="Groupe 101">
            <a:extLst>
              <a:ext uri="{FF2B5EF4-FFF2-40B4-BE49-F238E27FC236}">
                <a16:creationId xmlns:a16="http://schemas.microsoft.com/office/drawing/2014/main" id="{3655A8D5-5391-BC4D-9F3F-642751846320}"/>
              </a:ext>
            </a:extLst>
          </p:cNvPr>
          <p:cNvGrpSpPr/>
          <p:nvPr/>
        </p:nvGrpSpPr>
        <p:grpSpPr>
          <a:xfrm rot="16200000">
            <a:off x="2085821" y="3475252"/>
            <a:ext cx="567396" cy="826862"/>
            <a:chOff x="277565" y="3018281"/>
            <a:chExt cx="567396" cy="826862"/>
          </a:xfrm>
        </p:grpSpPr>
        <p:pic>
          <p:nvPicPr>
            <p:cNvPr id="171" name="Image 110">
              <a:extLst>
                <a:ext uri="{FF2B5EF4-FFF2-40B4-BE49-F238E27FC236}">
                  <a16:creationId xmlns:a16="http://schemas.microsoft.com/office/drawing/2014/main" id="{006B25E2-687A-8043-BEA9-AB1DCEFCEE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565" y="3139484"/>
              <a:ext cx="561783" cy="579032"/>
            </a:xfrm>
            <a:prstGeom prst="rect">
              <a:avLst/>
            </a:prstGeom>
          </p:spPr>
        </p:pic>
        <p:sp>
          <p:nvSpPr>
            <p:cNvPr id="172" name="Flèche vers le haut 113">
              <a:extLst>
                <a:ext uri="{FF2B5EF4-FFF2-40B4-BE49-F238E27FC236}">
                  <a16:creationId xmlns:a16="http://schemas.microsoft.com/office/drawing/2014/main" id="{E87C3463-F071-E640-BC31-4706EB584F62}"/>
                </a:ext>
              </a:extLst>
            </p:cNvPr>
            <p:cNvSpPr/>
            <p:nvPr/>
          </p:nvSpPr>
          <p:spPr>
            <a:xfrm>
              <a:off x="277565" y="3018281"/>
              <a:ext cx="44357" cy="354701"/>
            </a:xfrm>
            <a:prstGeom prst="upArrow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Montserrat"/>
              </a:endParaRPr>
            </a:p>
          </p:txBody>
        </p:sp>
        <p:sp>
          <p:nvSpPr>
            <p:cNvPr id="173" name="Flèche vers le haut 114">
              <a:extLst>
                <a:ext uri="{FF2B5EF4-FFF2-40B4-BE49-F238E27FC236}">
                  <a16:creationId xmlns:a16="http://schemas.microsoft.com/office/drawing/2014/main" id="{7C5E5302-8DF0-3041-B0CB-2A581306531A}"/>
                </a:ext>
              </a:extLst>
            </p:cNvPr>
            <p:cNvSpPr/>
            <p:nvPr/>
          </p:nvSpPr>
          <p:spPr>
            <a:xfrm flipH="1" flipV="1">
              <a:off x="800604" y="3484529"/>
              <a:ext cx="44357" cy="360614"/>
            </a:xfrm>
            <a:prstGeom prst="up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Montserrat"/>
              </a:endParaRPr>
            </a:p>
          </p:txBody>
        </p:sp>
      </p:grpSp>
      <p:pic>
        <p:nvPicPr>
          <p:cNvPr id="4" name="Immagine 3">
            <a:extLst>
              <a:ext uri="{FF2B5EF4-FFF2-40B4-BE49-F238E27FC236}">
                <a16:creationId xmlns:a16="http://schemas.microsoft.com/office/drawing/2014/main" id="{1379C41A-C1F5-1641-90F1-BFD1960505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34716" y="4645953"/>
            <a:ext cx="241300" cy="685800"/>
          </a:xfrm>
          <a:prstGeom prst="rect">
            <a:avLst/>
          </a:prstGeom>
        </p:spPr>
      </p:pic>
      <p:pic>
        <p:nvPicPr>
          <p:cNvPr id="76" name="Immagine 75">
            <a:extLst>
              <a:ext uri="{FF2B5EF4-FFF2-40B4-BE49-F238E27FC236}">
                <a16:creationId xmlns:a16="http://schemas.microsoft.com/office/drawing/2014/main" id="{BA74F0A2-638A-9748-A3B7-4E4B796CBC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0279" y="3117086"/>
            <a:ext cx="2413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248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magine 23">
            <a:extLst>
              <a:ext uri="{FF2B5EF4-FFF2-40B4-BE49-F238E27FC236}">
                <a16:creationId xmlns:a16="http://schemas.microsoft.com/office/drawing/2014/main" id="{EFF35209-62B2-9447-A7B7-6502EE1A5E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1" t="4896" r="4609" b="5883"/>
          <a:stretch/>
        </p:blipFill>
        <p:spPr>
          <a:xfrm>
            <a:off x="467544" y="3963674"/>
            <a:ext cx="8208912" cy="1726187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B80DBE7B-B4F9-A644-B110-9CED61F3BB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13"/>
          <a:stretch/>
        </p:blipFill>
        <p:spPr>
          <a:xfrm>
            <a:off x="467545" y="692696"/>
            <a:ext cx="8208912" cy="3506936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9BB8488D-BDF4-2E43-88AC-87B4F259ED1D}"/>
              </a:ext>
            </a:extLst>
          </p:cNvPr>
          <p:cNvSpPr txBox="1">
            <a:spLocks/>
          </p:cNvSpPr>
          <p:nvPr/>
        </p:nvSpPr>
        <p:spPr bwMode="auto">
          <a:xfrm>
            <a:off x="482600" y="-99391"/>
            <a:ext cx="8229600" cy="7920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lvl="1" algn="ctr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SzPct val="98000"/>
              <a:buFontTx/>
              <a:buNone/>
              <a:defRPr/>
            </a:pPr>
            <a:r>
              <a:rPr lang="fr-FR" altLang="fr-FR" sz="3400" b="1" dirty="0">
                <a:solidFill>
                  <a:srgbClr val="003399"/>
                </a:solidFill>
                <a:latin typeface="Montserrat" pitchFamily="2" charset="77"/>
                <a:ea typeface="MS PGothic" panose="020B0600070205080204" pitchFamily="34" charset="-128"/>
                <a:cs typeface="Montserrat"/>
              </a:rPr>
              <a:t>AXIS 4 – GOVERNANCE</a:t>
            </a:r>
          </a:p>
        </p:txBody>
      </p:sp>
    </p:spTree>
    <p:extLst>
      <p:ext uri="{BB962C8B-B14F-4D97-AF65-F5344CB8AC3E}">
        <p14:creationId xmlns:p14="http://schemas.microsoft.com/office/powerpoint/2010/main" val="2488519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C713ADE-6A94-B148-A07A-D3047FA794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344" y="0"/>
            <a:ext cx="97386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518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FE3957CB-D0E3-BC43-90A2-AEC45DD64B9A}"/>
              </a:ext>
            </a:extLst>
          </p:cNvPr>
          <p:cNvSpPr/>
          <p:nvPr/>
        </p:nvSpPr>
        <p:spPr>
          <a:xfrm>
            <a:off x="0" y="5229200"/>
            <a:ext cx="9144000" cy="16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3" name="Rectangle 75"/>
          <p:cNvSpPr>
            <a:spLocks noChangeArrowheads="1"/>
          </p:cNvSpPr>
          <p:nvPr/>
        </p:nvSpPr>
        <p:spPr bwMode="auto">
          <a:xfrm>
            <a:off x="152400" y="1066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  <a:buClrTx/>
              <a:buFontTx/>
              <a:buNone/>
            </a:pPr>
            <a:endParaRPr lang="fr-FR" altLang="fr-FR" sz="1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buClrTx/>
              <a:buFontTx/>
              <a:buNone/>
            </a:pPr>
            <a:endParaRPr lang="fr-FR" altLang="fr-FR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4" name="Rectangle 82"/>
          <p:cNvSpPr>
            <a:spLocks noChangeArrowheads="1"/>
          </p:cNvSpPr>
          <p:nvPr/>
        </p:nvSpPr>
        <p:spPr bwMode="auto">
          <a:xfrm>
            <a:off x="152400" y="1066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39" name="ZoneTexte 7"/>
          <p:cNvSpPr txBox="1">
            <a:spLocks noChangeArrowheads="1"/>
          </p:cNvSpPr>
          <p:nvPr/>
        </p:nvSpPr>
        <p:spPr bwMode="auto">
          <a:xfrm>
            <a:off x="-82777" y="84087"/>
            <a:ext cx="91440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algn="ctr">
              <a:spcBef>
                <a:spcPct val="0"/>
              </a:spcBef>
              <a:buClr>
                <a:srgbClr val="C00000"/>
              </a:buClr>
              <a:buNone/>
            </a:pPr>
            <a:r>
              <a:rPr lang="it-IT" sz="2500" b="1" dirty="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/>
              </a:rPr>
              <a:t>PROGRAMME MED 2014-2020: </a:t>
            </a:r>
          </a:p>
          <a:p>
            <a:pPr marL="0" indent="0" algn="ctr">
              <a:spcBef>
                <a:spcPct val="0"/>
              </a:spcBef>
              <a:buClr>
                <a:srgbClr val="C00000"/>
              </a:buClr>
              <a:buNone/>
            </a:pPr>
            <a:r>
              <a:rPr lang="en-US" altLang="fr-FR" sz="2500" b="1" dirty="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/>
              </a:rPr>
              <a:t>RELEVANT AUTHORITIES AND BODIES</a:t>
            </a:r>
          </a:p>
        </p:txBody>
      </p:sp>
      <p:pic>
        <p:nvPicPr>
          <p:cNvPr id="1026" name="Picture 2" descr="Interreg MED governance.png">
            <a:extLst>
              <a:ext uri="{FF2B5EF4-FFF2-40B4-BE49-F238E27FC236}">
                <a16:creationId xmlns:a16="http://schemas.microsoft.com/office/drawing/2014/main" id="{C5976D49-F7FA-2E4A-BBC5-C0A504641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-171400"/>
            <a:ext cx="7112571" cy="731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7">
            <a:extLst>
              <a:ext uri="{FF2B5EF4-FFF2-40B4-BE49-F238E27FC236}">
                <a16:creationId xmlns:a16="http://schemas.microsoft.com/office/drawing/2014/main" id="{B1253A9B-D017-A242-9A64-FFB843A2A5C1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2906238" y="3136612"/>
            <a:ext cx="68580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algn="ctr">
              <a:spcBef>
                <a:spcPct val="0"/>
              </a:spcBef>
              <a:buClr>
                <a:srgbClr val="C00000"/>
              </a:buClr>
              <a:buNone/>
            </a:pPr>
            <a:r>
              <a:rPr lang="en-US" altLang="fr-FR" b="1" dirty="0">
                <a:solidFill>
                  <a:srgbClr val="003399"/>
                </a:solidFill>
                <a:latin typeface="Montserrat" pitchFamily="2" charset="77"/>
                <a:ea typeface="MS PGothic" panose="020B0600070205080204" pitchFamily="34" charset="-128"/>
                <a:cs typeface="Montserrat"/>
              </a:rPr>
              <a:t>ROLES &amp; RESPONSIBILITIES</a:t>
            </a: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F6C84039-3448-9E45-B140-18958A6E9B87}"/>
              </a:ext>
            </a:extLst>
          </p:cNvPr>
          <p:cNvSpPr/>
          <p:nvPr/>
        </p:nvSpPr>
        <p:spPr>
          <a:xfrm>
            <a:off x="6660232" y="3933056"/>
            <a:ext cx="1584176" cy="1512168"/>
          </a:xfrm>
          <a:prstGeom prst="ellipse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9BB0A66E-A51A-F34B-8641-76A4A2FAE3E3}"/>
              </a:ext>
            </a:extLst>
          </p:cNvPr>
          <p:cNvSpPr/>
          <p:nvPr/>
        </p:nvSpPr>
        <p:spPr>
          <a:xfrm>
            <a:off x="4860032" y="1988840"/>
            <a:ext cx="1512168" cy="2160240"/>
          </a:xfrm>
          <a:prstGeom prst="rect">
            <a:avLst/>
          </a:prstGeom>
          <a:solidFill>
            <a:schemeClr val="accent1">
              <a:lumMod val="40000"/>
              <a:lumOff val="60000"/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02060"/>
              </a:solidFill>
            </a:endParaRPr>
          </a:p>
          <a:p>
            <a:pPr algn="ctr"/>
            <a:endParaRPr lang="it-IT" dirty="0">
              <a:solidFill>
                <a:srgbClr val="002060"/>
              </a:solidFill>
            </a:endParaRPr>
          </a:p>
          <a:p>
            <a:pPr algn="ctr"/>
            <a:endParaRPr lang="it-IT" dirty="0">
              <a:solidFill>
                <a:srgbClr val="002060"/>
              </a:solidFill>
            </a:endParaRPr>
          </a:p>
          <a:p>
            <a:pPr algn="ctr"/>
            <a:endParaRPr lang="it-IT" dirty="0">
              <a:solidFill>
                <a:srgbClr val="002060"/>
              </a:solidFill>
            </a:endParaRPr>
          </a:p>
          <a:p>
            <a:pPr algn="ctr"/>
            <a:endParaRPr lang="it-IT" dirty="0">
              <a:solidFill>
                <a:srgbClr val="002060"/>
              </a:solidFill>
            </a:endParaRPr>
          </a:p>
          <a:p>
            <a:pPr algn="ctr"/>
            <a:r>
              <a:rPr lang="it-IT" sz="1200" dirty="0">
                <a:solidFill>
                  <a:srgbClr val="002060"/>
                </a:solidFill>
              </a:rPr>
              <a:t>Location: </a:t>
            </a:r>
            <a:r>
              <a:rPr lang="it-IT" sz="1200" b="1" dirty="0">
                <a:solidFill>
                  <a:srgbClr val="002060"/>
                </a:solidFill>
              </a:rPr>
              <a:t>Marseille (FR)</a:t>
            </a:r>
          </a:p>
        </p:txBody>
      </p:sp>
    </p:spTree>
    <p:extLst>
      <p:ext uri="{BB962C8B-B14F-4D97-AF65-F5344CB8AC3E}">
        <p14:creationId xmlns:p14="http://schemas.microsoft.com/office/powerpoint/2010/main" val="3219144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5"/>
          <p:cNvSpPr>
            <a:spLocks noChangeArrowheads="1"/>
          </p:cNvSpPr>
          <p:nvPr/>
        </p:nvSpPr>
        <p:spPr bwMode="auto">
          <a:xfrm>
            <a:off x="152400" y="1066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  <a:buClrTx/>
              <a:buFontTx/>
              <a:buNone/>
            </a:pPr>
            <a:endParaRPr lang="fr-FR" altLang="fr-FR" sz="1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buClrTx/>
              <a:buFontTx/>
              <a:buNone/>
            </a:pPr>
            <a:endParaRPr lang="fr-FR" altLang="fr-FR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4" name="Rectangle 82"/>
          <p:cNvSpPr>
            <a:spLocks noChangeArrowheads="1"/>
          </p:cNvSpPr>
          <p:nvPr/>
        </p:nvSpPr>
        <p:spPr bwMode="auto">
          <a:xfrm>
            <a:off x="152400" y="1066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39" name="ZoneTexte 7"/>
          <p:cNvSpPr txBox="1">
            <a:spLocks noChangeArrowheads="1"/>
          </p:cNvSpPr>
          <p:nvPr/>
        </p:nvSpPr>
        <p:spPr bwMode="auto">
          <a:xfrm>
            <a:off x="-96505" y="189145"/>
            <a:ext cx="9144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algn="ctr">
              <a:spcBef>
                <a:spcPct val="0"/>
              </a:spcBef>
              <a:buClr>
                <a:srgbClr val="C00000"/>
              </a:buClr>
              <a:buNone/>
            </a:pPr>
            <a:r>
              <a:rPr lang="en-US" altLang="fr-FR" sz="2600" b="1" dirty="0">
                <a:solidFill>
                  <a:srgbClr val="003399"/>
                </a:solidFill>
                <a:latin typeface="Montserrat" pitchFamily="2" charset="77"/>
                <a:ea typeface="MS PGothic" panose="020B0600070205080204" pitchFamily="34" charset="-128"/>
                <a:cs typeface="Montserrat"/>
              </a:rPr>
              <a:t>ITALY: THE NATIONAL LEVEL MANAGEMENT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467021" y="836712"/>
            <a:ext cx="4580474" cy="6275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NATIONAL</a:t>
            </a:r>
            <a:r>
              <a:rPr lang="fr-FR" sz="24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CONTACT POINT</a:t>
            </a:r>
            <a:endParaRPr lang="en-US" sz="24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22EFC9CA-578C-394D-9A07-E738AB8794E0}"/>
              </a:ext>
            </a:extLst>
          </p:cNvPr>
          <p:cNvSpPr/>
          <p:nvPr/>
        </p:nvSpPr>
        <p:spPr>
          <a:xfrm>
            <a:off x="4467021" y="1464282"/>
            <a:ext cx="4580474" cy="4377334"/>
          </a:xfrm>
          <a:prstGeom prst="rect">
            <a:avLst/>
          </a:prstGeom>
          <a:solidFill>
            <a:srgbClr val="0070C0">
              <a:alpha val="18000"/>
            </a:srgbClr>
          </a:solidFill>
        </p:spPr>
        <p:txBody>
          <a:bodyPr wrap="square" tIns="14400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GB" sz="1700" b="1" dirty="0">
                <a:solidFill>
                  <a:srgbClr val="0070C0"/>
                </a:solidFill>
                <a:latin typeface="Calibri" panose="020F0502020204030204" pitchFamily="34" charset="0"/>
              </a:rPr>
              <a:t>provides information and workshops on the Programme, the calls for projects and administrative/technical requirements for the submission of applications (</a:t>
            </a:r>
            <a:r>
              <a:rPr lang="en-GB" sz="1700" b="1" dirty="0" err="1">
                <a:solidFill>
                  <a:srgbClr val="0070C0"/>
                </a:solidFill>
                <a:latin typeface="Calibri" panose="020F0502020204030204" pitchFamily="34" charset="0"/>
              </a:rPr>
              <a:t>Synergie</a:t>
            </a:r>
            <a:r>
              <a:rPr lang="en-GB" sz="1700" b="1" dirty="0">
                <a:solidFill>
                  <a:srgbClr val="0070C0"/>
                </a:solidFill>
                <a:latin typeface="Calibri" panose="020F0502020204030204" pitchFamily="34" charset="0"/>
              </a:rPr>
              <a:t> system)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GB" sz="1700" b="1" dirty="0">
                <a:solidFill>
                  <a:srgbClr val="0070C0"/>
                </a:solidFill>
                <a:latin typeface="Calibri" panose="020F0502020204030204" pitchFamily="34" charset="0"/>
              </a:rPr>
              <a:t>assists and support LPs and PPs in the projects implementation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GB" sz="1700" b="1" dirty="0">
                <a:solidFill>
                  <a:srgbClr val="0070C0"/>
                </a:solidFill>
                <a:latin typeface="Calibri" panose="020F0502020204030204" pitchFamily="34" charset="0"/>
              </a:rPr>
              <a:t>provides all the information on the procedures to obtain the approval of selected FLC and operation of the centralized system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GB" sz="1700" b="1" dirty="0">
                <a:solidFill>
                  <a:srgbClr val="0070C0"/>
                </a:solidFill>
                <a:latin typeface="Calibri" panose="020F0502020204030204" pitchFamily="34" charset="0"/>
              </a:rPr>
              <a:t>provides insights about national regulation and requirements when the Programme invite partners to contact their National Authorities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GB" sz="1700" b="1" dirty="0">
                <a:solidFill>
                  <a:srgbClr val="FF0000"/>
                </a:solidFill>
                <a:latin typeface="Calibri" panose="020F0502020204030204" pitchFamily="34" charset="0"/>
              </a:rPr>
              <a:t>contributes to the capitalization and mainstreaming of projects’ results 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GB" sz="1700" b="1" dirty="0">
                <a:solidFill>
                  <a:srgbClr val="0070C0"/>
                </a:solidFill>
                <a:latin typeface="Calibri" panose="020F0502020204030204" pitchFamily="34" charset="0"/>
              </a:rPr>
              <a:t>ensures transnationality of the Programme</a:t>
            </a:r>
            <a:endParaRPr lang="en-GB" sz="17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angle 18">
            <a:extLst>
              <a:ext uri="{FF2B5EF4-FFF2-40B4-BE49-F238E27FC236}">
                <a16:creationId xmlns:a16="http://schemas.microsoft.com/office/drawing/2014/main" id="{A1D1A449-097C-D34D-A6E6-66E4F93EF93F}"/>
              </a:ext>
            </a:extLst>
          </p:cNvPr>
          <p:cNvSpPr/>
          <p:nvPr/>
        </p:nvSpPr>
        <p:spPr>
          <a:xfrm>
            <a:off x="162609" y="836712"/>
            <a:ext cx="4166643" cy="627570"/>
          </a:xfrm>
          <a:prstGeom prst="rect">
            <a:avLst/>
          </a:prstGeom>
          <a:solidFill>
            <a:srgbClr val="008F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NATIONAL AUTHORITY</a:t>
            </a:r>
            <a:endParaRPr lang="en-US" sz="24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5CF97754-0752-9C46-92FD-9AB6A4BA3012}"/>
              </a:ext>
            </a:extLst>
          </p:cNvPr>
          <p:cNvSpPr/>
          <p:nvPr/>
        </p:nvSpPr>
        <p:spPr>
          <a:xfrm>
            <a:off x="162609" y="1464282"/>
            <a:ext cx="4166644" cy="4188427"/>
          </a:xfrm>
          <a:prstGeom prst="rect">
            <a:avLst/>
          </a:prstGeom>
          <a:solidFill>
            <a:srgbClr val="008F16">
              <a:alpha val="13000"/>
            </a:srgbClr>
          </a:solidFill>
        </p:spPr>
        <p:txBody>
          <a:bodyPr wrap="square" tIns="21600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GB" sz="1700" b="1" dirty="0">
                <a:solidFill>
                  <a:srgbClr val="008F16"/>
                </a:solidFill>
                <a:latin typeface="Calibri" panose="020F0502020204030204" pitchFamily="34" charset="0"/>
              </a:rPr>
              <a:t>ensures Italian coordination and participation in the Programme and </a:t>
            </a:r>
            <a:r>
              <a:rPr lang="en-GB" sz="1700" b="1" dirty="0">
                <a:solidFill>
                  <a:srgbClr val="FF0000"/>
                </a:solidFill>
                <a:latin typeface="Calibri" panose="020F0502020204030204" pitchFamily="34" charset="0"/>
              </a:rPr>
              <a:t>defines the national positions that Italian representatives </a:t>
            </a:r>
            <a:r>
              <a:rPr lang="en-GB" sz="1700" b="1" dirty="0">
                <a:solidFill>
                  <a:srgbClr val="008F16"/>
                </a:solidFill>
                <a:latin typeface="Calibri" panose="020F0502020204030204" pitchFamily="34" charset="0"/>
              </a:rPr>
              <a:t>will have to present in the Monitoring Committee of the Programme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GB" sz="1700" b="1" dirty="0">
                <a:solidFill>
                  <a:srgbClr val="008F16"/>
                </a:solidFill>
                <a:latin typeface="Calibri" panose="020F0502020204030204" pitchFamily="34" charset="0"/>
              </a:rPr>
              <a:t>For 2014-2020, the Italian national coordination unit is composed of: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GB" sz="1700" b="1" dirty="0">
                <a:solidFill>
                  <a:srgbClr val="008F16"/>
                </a:solidFill>
                <a:latin typeface="Calibri" panose="020F0502020204030204" pitchFamily="34" charset="0"/>
              </a:rPr>
              <a:t>Council of Ministers, Department of Cohesion Policies - </a:t>
            </a:r>
            <a:r>
              <a:rPr lang="en-GB" sz="1700" b="1" i="1" dirty="0">
                <a:solidFill>
                  <a:srgbClr val="008F16"/>
                </a:solidFill>
                <a:latin typeface="Calibri" panose="020F0502020204030204" pitchFamily="34" charset="0"/>
              </a:rPr>
              <a:t>Presidency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GB" sz="1700" b="1" dirty="0">
                <a:solidFill>
                  <a:srgbClr val="008F16"/>
                </a:solidFill>
                <a:latin typeface="Calibri" panose="020F0502020204030204" pitchFamily="34" charset="0"/>
              </a:rPr>
              <a:t>Agency for Territorial Cohesion (ACT) - </a:t>
            </a:r>
            <a:r>
              <a:rPr lang="en-GB" sz="1700" b="1" i="1" dirty="0">
                <a:solidFill>
                  <a:srgbClr val="008F16"/>
                </a:solidFill>
                <a:latin typeface="Calibri" panose="020F0502020204030204" pitchFamily="34" charset="0"/>
              </a:rPr>
              <a:t>Co-Presidency</a:t>
            </a:r>
            <a:endParaRPr lang="en-GB" sz="1700" b="1" dirty="0">
              <a:solidFill>
                <a:srgbClr val="008F16"/>
              </a:solidFill>
              <a:latin typeface="Calibri" panose="020F0502020204030204" pitchFamily="34" charset="0"/>
            </a:endParaRPr>
          </a:p>
          <a:p>
            <a:pPr marL="742950" lvl="1" indent="-285750">
              <a:buFont typeface="Wingdings" pitchFamily="2" charset="2"/>
              <a:buChar char="§"/>
            </a:pPr>
            <a:r>
              <a:rPr lang="en-GB" sz="1700" b="1" dirty="0">
                <a:solidFill>
                  <a:srgbClr val="008F16"/>
                </a:solidFill>
                <a:latin typeface="Calibri" panose="020F0502020204030204" pitchFamily="34" charset="0"/>
              </a:rPr>
              <a:t>Emilia-Romagna Region – </a:t>
            </a:r>
            <a:br>
              <a:rPr lang="en-GB" sz="1700" b="1" dirty="0">
                <a:solidFill>
                  <a:srgbClr val="008F16"/>
                </a:solidFill>
                <a:latin typeface="Calibri" panose="020F0502020204030204" pitchFamily="34" charset="0"/>
              </a:rPr>
            </a:br>
            <a:r>
              <a:rPr lang="en-GB" sz="1700" b="1" i="1" dirty="0">
                <a:solidFill>
                  <a:srgbClr val="008F16"/>
                </a:solidFill>
                <a:latin typeface="Calibri" panose="020F0502020204030204" pitchFamily="34" charset="0"/>
              </a:rPr>
              <a:t>Co-Presidency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GB" sz="1700" b="1" dirty="0">
                <a:solidFill>
                  <a:srgbClr val="008F16"/>
                </a:solidFill>
                <a:latin typeface="Calibri" panose="020F0502020204030204" pitchFamily="34" charset="0"/>
              </a:rPr>
              <a:t>Abruzzo Region – </a:t>
            </a:r>
            <a:r>
              <a:rPr lang="en-GB" sz="1700" b="1" i="1" dirty="0">
                <a:solidFill>
                  <a:srgbClr val="008F16"/>
                </a:solidFill>
                <a:latin typeface="Calibri" panose="020F0502020204030204" pitchFamily="34" charset="0"/>
              </a:rPr>
              <a:t>Vice Presidency</a:t>
            </a:r>
          </a:p>
        </p:txBody>
      </p:sp>
    </p:spTree>
    <p:extLst>
      <p:ext uri="{BB962C8B-B14F-4D97-AF65-F5344CB8AC3E}">
        <p14:creationId xmlns:p14="http://schemas.microsoft.com/office/powerpoint/2010/main" val="418109830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_med">
  <a:themeElements>
    <a:clrScheme name="Thème Office 13">
      <a:dk1>
        <a:srgbClr val="808080"/>
      </a:dk1>
      <a:lt1>
        <a:srgbClr val="FFFFFF"/>
      </a:lt1>
      <a:dk2>
        <a:srgbClr val="008BD2"/>
      </a:dk2>
      <a:lt2>
        <a:srgbClr val="808080"/>
      </a:lt2>
      <a:accent1>
        <a:srgbClr val="008BD2"/>
      </a:accent1>
      <a:accent2>
        <a:srgbClr val="FFDD00"/>
      </a:accent2>
      <a:accent3>
        <a:srgbClr val="FFFFFF"/>
      </a:accent3>
      <a:accent4>
        <a:srgbClr val="6C6C6C"/>
      </a:accent4>
      <a:accent5>
        <a:srgbClr val="AAC4E5"/>
      </a:accent5>
      <a:accent6>
        <a:srgbClr val="E7C800"/>
      </a:accent6>
      <a:hlink>
        <a:srgbClr val="C0A686"/>
      </a:hlink>
      <a:folHlink>
        <a:srgbClr val="164194"/>
      </a:folHlink>
    </a:clrScheme>
    <a:fontScheme name="Personnalisé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3">
        <a:dk1>
          <a:srgbClr val="808080"/>
        </a:dk1>
        <a:lt1>
          <a:srgbClr val="FFFFFF"/>
        </a:lt1>
        <a:dk2>
          <a:srgbClr val="008BD2"/>
        </a:dk2>
        <a:lt2>
          <a:srgbClr val="808080"/>
        </a:lt2>
        <a:accent1>
          <a:srgbClr val="008BD2"/>
        </a:accent1>
        <a:accent2>
          <a:srgbClr val="FFDD00"/>
        </a:accent2>
        <a:accent3>
          <a:srgbClr val="FFFFFF"/>
        </a:accent3>
        <a:accent4>
          <a:srgbClr val="6C6C6C"/>
        </a:accent4>
        <a:accent5>
          <a:srgbClr val="AAC4E5"/>
        </a:accent5>
        <a:accent6>
          <a:srgbClr val="E7C800"/>
        </a:accent6>
        <a:hlink>
          <a:srgbClr val="C0A686"/>
        </a:hlink>
        <a:folHlink>
          <a:srgbClr val="1641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_med">
  <a:themeElements>
    <a:clrScheme name="Thème Office 13">
      <a:dk1>
        <a:srgbClr val="808080"/>
      </a:dk1>
      <a:lt1>
        <a:srgbClr val="FFFFFF"/>
      </a:lt1>
      <a:dk2>
        <a:srgbClr val="008BD2"/>
      </a:dk2>
      <a:lt2>
        <a:srgbClr val="808080"/>
      </a:lt2>
      <a:accent1>
        <a:srgbClr val="008BD2"/>
      </a:accent1>
      <a:accent2>
        <a:srgbClr val="FFDD00"/>
      </a:accent2>
      <a:accent3>
        <a:srgbClr val="FFFFFF"/>
      </a:accent3>
      <a:accent4>
        <a:srgbClr val="6C6C6C"/>
      </a:accent4>
      <a:accent5>
        <a:srgbClr val="AAC4E5"/>
      </a:accent5>
      <a:accent6>
        <a:srgbClr val="E7C800"/>
      </a:accent6>
      <a:hlink>
        <a:srgbClr val="C0A686"/>
      </a:hlink>
      <a:folHlink>
        <a:srgbClr val="164194"/>
      </a:folHlink>
    </a:clrScheme>
    <a:fontScheme name="Personnalisé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3">
        <a:dk1>
          <a:srgbClr val="808080"/>
        </a:dk1>
        <a:lt1>
          <a:srgbClr val="FFFFFF"/>
        </a:lt1>
        <a:dk2>
          <a:srgbClr val="008BD2"/>
        </a:dk2>
        <a:lt2>
          <a:srgbClr val="808080"/>
        </a:lt2>
        <a:accent1>
          <a:srgbClr val="008BD2"/>
        </a:accent1>
        <a:accent2>
          <a:srgbClr val="FFDD00"/>
        </a:accent2>
        <a:accent3>
          <a:srgbClr val="FFFFFF"/>
        </a:accent3>
        <a:accent4>
          <a:srgbClr val="6C6C6C"/>
        </a:accent4>
        <a:accent5>
          <a:srgbClr val="AAC4E5"/>
        </a:accent5>
        <a:accent6>
          <a:srgbClr val="E7C800"/>
        </a:accent6>
        <a:hlink>
          <a:srgbClr val="C0A686"/>
        </a:hlink>
        <a:folHlink>
          <a:srgbClr val="1641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C8B9566E9C4B249B7B04D1FE1A5B79F" ma:contentTypeVersion="20" ma:contentTypeDescription="Creare un nuovo documento." ma:contentTypeScope="" ma:versionID="2d8da170a9cdf28bef8c74a4d8066d02">
  <xsd:schema xmlns:xsd="http://www.w3.org/2001/XMLSchema" xmlns:xs="http://www.w3.org/2001/XMLSchema" xmlns:p="http://schemas.microsoft.com/office/2006/metadata/properties" xmlns:ns1="http://schemas.microsoft.com/sharepoint/v3" xmlns:ns2="ca718184-389d-4d86-ba86-e30daba91765" xmlns:ns3="753aff3c-7266-4b40-9fee-0b9e766d99a3" targetNamespace="http://schemas.microsoft.com/office/2006/metadata/properties" ma:root="true" ma:fieldsID="002687a874608cfc7b6198ac2a3af65e" ns1:_="" ns2:_="" ns3:_="">
    <xsd:import namespace="http://schemas.microsoft.com/sharepoint/v3"/>
    <xsd:import namespace="ca718184-389d-4d86-ba86-e30daba91765"/>
    <xsd:import namespace="753aff3c-7266-4b40-9fee-0b9e766d99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Proprietà criteri di conformità unificati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Azione interfaccia utente criteri di conformità unificati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718184-389d-4d86-ba86-e30daba917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ag immagine" ma:readOnly="false" ma:fieldId="{5cf76f15-5ced-4ddc-b409-7134ff3c332f}" ma:taxonomyMulti="true" ma:sspId="4468606d-3e0e-4e7b-a815-ae4d792ab8f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3aff3c-7266-4b40-9fee-0b9e766d99a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36ae5f7-6e78-4317-8d82-ad243f084bab}" ma:internalName="TaxCatchAll" ma:showField="CatchAllData" ma:web="753aff3c-7266-4b40-9fee-0b9e766d99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753aff3c-7266-4b40-9fee-0b9e766d99a3" xsi:nil="true"/>
    <lcf76f155ced4ddcb4097134ff3c332f xmlns="ca718184-389d-4d86-ba86-e30daba91765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71ADD2-A119-4BA9-8249-2740C7A2E56C}"/>
</file>

<file path=customXml/itemProps2.xml><?xml version="1.0" encoding="utf-8"?>
<ds:datastoreItem xmlns:ds="http://schemas.openxmlformats.org/officeDocument/2006/customXml" ds:itemID="{B1659330-5BE7-4A19-B194-2CC3F44B1E0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5542157-5673-4632-9D14-20565C99F9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blank_med</Template>
  <TotalTime>4224</TotalTime>
  <Words>727</Words>
  <Application>Microsoft Office PowerPoint</Application>
  <PresentationFormat>Presentazione su schermo (4:3)</PresentationFormat>
  <Paragraphs>153</Paragraphs>
  <Slides>14</Slides>
  <Notes>13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14</vt:i4>
      </vt:variant>
    </vt:vector>
  </HeadingPairs>
  <TitlesOfParts>
    <vt:vector size="23" baseType="lpstr">
      <vt:lpstr>ＭＳ Ｐゴシック</vt:lpstr>
      <vt:lpstr>Arial</vt:lpstr>
      <vt:lpstr>Calibri</vt:lpstr>
      <vt:lpstr>Montserrat</vt:lpstr>
      <vt:lpstr>Montserrat Hairline</vt:lpstr>
      <vt:lpstr>Verdana</vt:lpstr>
      <vt:lpstr>Wingdings</vt:lpstr>
      <vt:lpstr>blank_med</vt:lpstr>
      <vt:lpstr>1_blank_med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THE PROGRAMME ARCHITECTURE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Actions for involving the beneficiaries to the national capitalization process </vt:lpstr>
      <vt:lpstr>Activity 4 - Assistance to Italian project beneficiaries_1</vt:lpstr>
      <vt:lpstr>Activity 4 - Assistance to Italian project beneficiaries_2</vt:lpstr>
      <vt:lpstr>Activity 7 - Exchanges of best practices and experiences to be promoted in the Mediterranean area </vt:lpstr>
      <vt:lpstr>Presentazione standard di PowerPoint</vt:lpstr>
    </vt:vector>
  </TitlesOfParts>
  <Company>CR PACA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Power Point Sous-titre</dc:title>
  <dc:creator>Mélanie PHAN</dc:creator>
  <cp:lastModifiedBy>Bastoni Luana</cp:lastModifiedBy>
  <cp:revision>407</cp:revision>
  <cp:lastPrinted>2018-07-11T07:26:06Z</cp:lastPrinted>
  <dcterms:created xsi:type="dcterms:W3CDTF">2012-02-17T13:58:30Z</dcterms:created>
  <dcterms:modified xsi:type="dcterms:W3CDTF">2025-04-24T13:37:51Z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0x010100DC8B9566E9C4B249B7B04D1FE1A5B79F</vt:lpwstr>
  </property>
  <property fmtid="{D5CDD505-2E9C-101B-9397-08002B2CF9AE}" pid="3" name="Order">
    <vt:r8>618700</vt:r8>
  </property>
</Properties>
</file>